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9" r:id="rId5"/>
    <p:sldId id="282" r:id="rId6"/>
    <p:sldId id="280" r:id="rId7"/>
    <p:sldId id="272" r:id="rId8"/>
    <p:sldId id="274" r:id="rId9"/>
    <p:sldId id="275" r:id="rId10"/>
    <p:sldId id="283" r:id="rId11"/>
    <p:sldId id="276" r:id="rId12"/>
    <p:sldId id="277" r:id="rId13"/>
    <p:sldId id="27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5F0422-8F8E-4CD4-B168-D9FDACE13C55}" type="datetimeFigureOut">
              <a:rPr lang="en-US"/>
              <a:pPr>
                <a:defRPr/>
              </a:pPr>
              <a:t>7/16/2017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AD496-85C8-47C7-8ED0-E0A3C306673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238262-508B-40BA-8EE6-7D7BCCF16E81}" type="datetimeFigureOut">
              <a:rPr lang="en-US"/>
              <a:pPr>
                <a:defRPr/>
              </a:pPr>
              <a:t>7/16/2017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30A3CD-E041-430C-9995-2940A92215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7B7E2B-1CCC-46F6-BB4F-DECA8FE91A56}" type="datetimeFigureOut">
              <a:rPr lang="en-US"/>
              <a:pPr>
                <a:defRPr/>
              </a:pPr>
              <a:t>7/16/2017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4605E0-AACB-4821-8A64-41911699F8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5267C8-06B3-4B0B-B890-A8093A86F8AB}" type="datetimeFigureOut">
              <a:rPr lang="en-US"/>
              <a:pPr>
                <a:defRPr/>
              </a:pPr>
              <a:t>7/16/2017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CA83BC-A06A-46D3-9839-A41EB49F71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5C9EBC-9CB7-45F9-94E9-A79486342714}" type="datetimeFigureOut">
              <a:rPr lang="en-US"/>
              <a:pPr>
                <a:defRPr/>
              </a:pPr>
              <a:t>7/16/2017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C44134-EC7D-4B67-A0B4-9B581311AC2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9BBC16-CE3E-4000-975C-6354BB8F9717}" type="datetimeFigureOut">
              <a:rPr lang="en-US"/>
              <a:pPr>
                <a:defRPr/>
              </a:pPr>
              <a:t>7/16/2017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CA1F58-4641-4813-999F-F31E8CFCB74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16EAE0-A135-43CE-BD52-1DCADD3F6FA5}" type="datetimeFigureOut">
              <a:rPr lang="en-US"/>
              <a:pPr>
                <a:defRPr/>
              </a:pPr>
              <a:t>7/16/2017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070C89D-ED3D-415B-B7C6-F20B967E6C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146AB4-9B10-444F-8A65-B279F73A7E7D}" type="datetimeFigureOut">
              <a:rPr lang="en-US"/>
              <a:pPr>
                <a:defRPr/>
              </a:pPr>
              <a:t>7/16/2017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63A66A-3BD8-41C1-A8F0-C03985CDFE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F6055B-FBAE-4258-808F-F042D3761DD9}" type="datetimeFigureOut">
              <a:rPr lang="en-US"/>
              <a:pPr>
                <a:defRPr/>
              </a:pPr>
              <a:t>7/16/2017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751D7E7-D677-43E9-8B35-1F9430F4C8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ED96F7-F276-4F90-AD12-57C2FCCC68E1}" type="datetimeFigureOut">
              <a:rPr lang="en-US"/>
              <a:pPr>
                <a:defRPr/>
              </a:pPr>
              <a:t>7/16/2017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245171-A784-4AFE-BDE8-5FBF385D94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DBC327-A9FD-43DA-97AE-0106C9D0BC59}" type="datetimeFigureOut">
              <a:rPr lang="en-US"/>
              <a:pPr>
                <a:defRPr/>
              </a:pPr>
              <a:t>7/16/2017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F32A31-CBB1-46B6-8C6C-C132355E1A9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19C02DA-6288-4409-846F-3DBADCCEEF51}" type="datetimeFigureOut">
              <a:rPr lang="en-US"/>
              <a:pPr>
                <a:defRPr/>
              </a:pPr>
              <a:t>7/16/2017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E862C1C-FC3F-4A1E-B6C9-CE96612EA9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762000"/>
          </a:xfrm>
        </p:spPr>
        <p:txBody>
          <a:bodyPr rtlCol="0">
            <a:normAutofit/>
          </a:bodyPr>
          <a:lstStyle/>
          <a:p>
            <a:pPr eaLnBrk="1" fontAlgn="auto" hangingPunct="1">
              <a:spcAft>
                <a:spcPts val="0"/>
              </a:spcAft>
              <a:defRPr/>
            </a:pPr>
            <a:r>
              <a:rPr lang="en-US" b="1" dirty="0">
                <a:solidFill>
                  <a:schemeClr val="accent2"/>
                </a:solidFill>
              </a:rPr>
              <a:t> </a:t>
            </a:r>
            <a:r>
              <a:rPr lang="en-US" sz="3100" b="1" dirty="0" smtClean="0">
                <a:solidFill>
                  <a:schemeClr val="accent6"/>
                </a:solidFill>
              </a:rPr>
              <a:t>Chapter 10: Boiling and Condensation</a:t>
            </a:r>
            <a:endParaRPr lang="en-US" sz="3100" dirty="0">
              <a:solidFill>
                <a:schemeClr val="accent6"/>
              </a:solidFill>
            </a:endParaRPr>
          </a:p>
        </p:txBody>
      </p:sp>
      <p:sp>
        <p:nvSpPr>
          <p:cNvPr id="13314" name="Subtitle 2"/>
          <p:cNvSpPr>
            <a:spLocks noGrp="1"/>
          </p:cNvSpPr>
          <p:nvPr>
            <p:ph type="subTitle" idx="1"/>
          </p:nvPr>
        </p:nvSpPr>
        <p:spPr>
          <a:xfrm>
            <a:off x="762000" y="1066800"/>
            <a:ext cx="7467600" cy="4267200"/>
          </a:xfrm>
        </p:spPr>
        <p:txBody>
          <a:bodyPr/>
          <a:lstStyle/>
          <a:p>
            <a:pPr algn="l" eaLnBrk="1" hangingPunct="1">
              <a:lnSpc>
                <a:spcPct val="80000"/>
              </a:lnSpc>
            </a:pPr>
            <a:r>
              <a:rPr lang="en-US" sz="2000" b="1" dirty="0" smtClean="0">
                <a:solidFill>
                  <a:schemeClr val="tx1"/>
                </a:solidFill>
                <a:latin typeface="Times New Roman" pitchFamily="18" charset="0"/>
                <a:cs typeface="Times New Roman" pitchFamily="18" charset="0"/>
              </a:rPr>
              <a:t>Latent heat exchange </a:t>
            </a:r>
            <a:r>
              <a:rPr lang="en-US" sz="2000" dirty="0" smtClean="0">
                <a:solidFill>
                  <a:schemeClr val="tx1"/>
                </a:solidFill>
                <a:latin typeface="Times New Roman" pitchFamily="18" charset="0"/>
                <a:cs typeface="Times New Roman" pitchFamily="18" charset="0"/>
              </a:rPr>
              <a:t>involving change of phase (</a:t>
            </a:r>
            <a:r>
              <a:rPr lang="en-US" sz="2000" i="1" dirty="0" err="1" smtClean="0">
                <a:solidFill>
                  <a:schemeClr val="tx1"/>
                </a:solidFill>
                <a:latin typeface="Times New Roman" pitchFamily="18" charset="0"/>
                <a:cs typeface="Times New Roman" pitchFamily="18" charset="0"/>
              </a:rPr>
              <a:t>h</a:t>
            </a:r>
            <a:r>
              <a:rPr lang="en-US" sz="2000" baseline="-25000" dirty="0" err="1" smtClean="0">
                <a:solidFill>
                  <a:schemeClr val="tx1"/>
                </a:solidFill>
                <a:latin typeface="Times New Roman" pitchFamily="18" charset="0"/>
                <a:cs typeface="Times New Roman" pitchFamily="18" charset="0"/>
              </a:rPr>
              <a:t>fg</a:t>
            </a:r>
            <a:r>
              <a:rPr lang="en-US" sz="2000" dirty="0" smtClean="0">
                <a:solidFill>
                  <a:schemeClr val="tx1"/>
                </a:solidFill>
                <a:latin typeface="Times New Roman" pitchFamily="18" charset="0"/>
                <a:cs typeface="Times New Roman" pitchFamily="18" charset="0"/>
              </a:rPr>
              <a:t> = 2.40 </a:t>
            </a:r>
            <a:r>
              <a:rPr lang="en-US" sz="2000" dirty="0" smtClean="0">
                <a:solidFill>
                  <a:schemeClr val="tx1"/>
                </a:solidFill>
                <a:latin typeface="Times New Roman" pitchFamily="18" charset="0"/>
                <a:cs typeface="Times New Roman" pitchFamily="18" charset="0"/>
                <a:sym typeface="Symbol" pitchFamily="18" charset="2"/>
              </a:rPr>
              <a:t></a:t>
            </a:r>
            <a:r>
              <a:rPr lang="en-US" sz="2000" dirty="0" smtClean="0">
                <a:solidFill>
                  <a:schemeClr val="tx1"/>
                </a:solidFill>
                <a:latin typeface="Times New Roman" pitchFamily="18" charset="0"/>
                <a:cs typeface="Times New Roman" pitchFamily="18" charset="0"/>
              </a:rPr>
              <a:t> 10</a:t>
            </a:r>
            <a:r>
              <a:rPr lang="en-US" sz="2000" baseline="30000" dirty="0" smtClean="0">
                <a:solidFill>
                  <a:schemeClr val="tx1"/>
                </a:solidFill>
                <a:latin typeface="Times New Roman" pitchFamily="18" charset="0"/>
                <a:cs typeface="Times New Roman" pitchFamily="18" charset="0"/>
              </a:rPr>
              <a:t>6</a:t>
            </a:r>
            <a:r>
              <a:rPr lang="en-US" sz="2000" dirty="0" smtClean="0">
                <a:solidFill>
                  <a:schemeClr val="tx1"/>
                </a:solidFill>
                <a:latin typeface="Times New Roman" pitchFamily="18" charset="0"/>
                <a:cs typeface="Times New Roman" pitchFamily="18" charset="0"/>
              </a:rPr>
              <a:t> J/kg or 1040 Btu/lb for water).</a:t>
            </a:r>
            <a:r>
              <a:rPr lang="en-US" sz="2000" b="1" dirty="0" smtClean="0">
                <a:solidFill>
                  <a:schemeClr val="tx1"/>
                </a:solidFill>
                <a:latin typeface="Times New Roman" pitchFamily="18" charset="0"/>
                <a:cs typeface="Times New Roman" pitchFamily="18" charset="0"/>
              </a:rPr>
              <a:t>                  </a:t>
            </a:r>
            <a:endParaRPr lang="en-US" sz="2000" dirty="0" smtClean="0">
              <a:solidFill>
                <a:schemeClr val="tx1"/>
              </a:solidFill>
              <a:latin typeface="Times New Roman" pitchFamily="18" charset="0"/>
              <a:cs typeface="Times New Roman" pitchFamily="18" charset="0"/>
            </a:endParaRPr>
          </a:p>
          <a:p>
            <a:pPr algn="l" eaLnBrk="1" hangingPunct="1">
              <a:lnSpc>
                <a:spcPct val="80000"/>
              </a:lnSpc>
            </a:pPr>
            <a:r>
              <a:rPr lang="en-US" sz="2000" b="1" dirty="0" smtClean="0">
                <a:solidFill>
                  <a:schemeClr val="tx1"/>
                </a:solidFill>
                <a:latin typeface="Times New Roman" pitchFamily="18" charset="0"/>
                <a:cs typeface="Times New Roman" pitchFamily="18" charset="0"/>
              </a:rPr>
              <a:t>Boling:  Liquid </a:t>
            </a:r>
            <a:r>
              <a:rPr lang="en-US" sz="2000" b="1" dirty="0" smtClean="0">
                <a:solidFill>
                  <a:schemeClr val="tx1"/>
                </a:solidFill>
                <a:latin typeface="Times New Roman" pitchFamily="18" charset="0"/>
                <a:cs typeface="Times New Roman" pitchFamily="18" charset="0"/>
                <a:sym typeface="Symbol" pitchFamily="18" charset="2"/>
              </a:rPr>
              <a:t></a:t>
            </a:r>
            <a:r>
              <a:rPr lang="en-US" sz="2000" b="1" dirty="0" smtClean="0">
                <a:solidFill>
                  <a:schemeClr val="tx1"/>
                </a:solidFill>
                <a:latin typeface="Times New Roman" pitchFamily="18" charset="0"/>
                <a:cs typeface="Times New Roman" pitchFamily="18" charset="0"/>
              </a:rPr>
              <a:t> Vapor; Condensation: Liquid </a:t>
            </a:r>
            <a:r>
              <a:rPr lang="en-US" sz="2000" b="1" dirty="0" smtClean="0">
                <a:solidFill>
                  <a:schemeClr val="tx1"/>
                </a:solidFill>
                <a:latin typeface="Times New Roman" pitchFamily="18" charset="0"/>
                <a:cs typeface="Times New Roman" pitchFamily="18" charset="0"/>
                <a:sym typeface="Symbol" pitchFamily="18" charset="2"/>
              </a:rPr>
              <a:t></a:t>
            </a:r>
            <a:r>
              <a:rPr lang="en-US" sz="2000" b="1" dirty="0" smtClean="0">
                <a:solidFill>
                  <a:schemeClr val="tx1"/>
                </a:solidFill>
                <a:latin typeface="Times New Roman" pitchFamily="18" charset="0"/>
                <a:cs typeface="Times New Roman" pitchFamily="18" charset="0"/>
              </a:rPr>
              <a:t> Vapor</a:t>
            </a:r>
            <a:endParaRPr lang="en-US" sz="2400" dirty="0" smtClean="0">
              <a:solidFill>
                <a:srgbClr val="898989"/>
              </a:solidFill>
            </a:endParaRPr>
          </a:p>
          <a:p>
            <a:pPr algn="l" eaLnBrk="1" hangingPunct="1">
              <a:lnSpc>
                <a:spcPct val="80000"/>
              </a:lnSpc>
            </a:pPr>
            <a:endParaRPr lang="en-US" sz="2000" b="1" dirty="0" smtClean="0">
              <a:solidFill>
                <a:srgbClr val="002060"/>
              </a:solidFill>
              <a:latin typeface="Times New Roman" pitchFamily="18" charset="0"/>
              <a:cs typeface="Times New Roman" pitchFamily="18" charset="0"/>
            </a:endParaRPr>
          </a:p>
          <a:p>
            <a:pPr algn="l" eaLnBrk="1" hangingPunct="1">
              <a:lnSpc>
                <a:spcPct val="80000"/>
              </a:lnSpc>
            </a:pPr>
            <a:r>
              <a:rPr lang="en-US" sz="2000" b="1" dirty="0" smtClean="0">
                <a:solidFill>
                  <a:srgbClr val="002060"/>
                </a:solidFill>
                <a:latin typeface="Times New Roman" pitchFamily="18" charset="0"/>
                <a:cs typeface="Times New Roman" pitchFamily="18" charset="0"/>
              </a:rPr>
              <a:t>Applications:</a:t>
            </a:r>
            <a:r>
              <a:rPr lang="en-US" sz="2000" dirty="0" smtClean="0">
                <a:solidFill>
                  <a:srgbClr val="002060"/>
                </a:solidFill>
                <a:latin typeface="Times New Roman" pitchFamily="18" charset="0"/>
                <a:cs typeface="Times New Roman" pitchFamily="18" charset="0"/>
              </a:rPr>
              <a:t> </a:t>
            </a:r>
          </a:p>
          <a:p>
            <a:pPr algn="l" eaLnBrk="1" hangingPunct="1">
              <a:lnSpc>
                <a:spcPct val="80000"/>
              </a:lnSpc>
            </a:pPr>
            <a:r>
              <a:rPr lang="en-US" sz="2000" dirty="0" smtClean="0">
                <a:solidFill>
                  <a:srgbClr val="002060"/>
                </a:solidFill>
                <a:latin typeface="Times New Roman" pitchFamily="18" charset="0"/>
                <a:cs typeface="Times New Roman" pitchFamily="18" charset="0"/>
              </a:rPr>
              <a:t>Engineering applications involving high heat fluxes. Typical applications include closed-loop power cycles,  vapor-compression refrigeration cycles, and thermal management of advanced electronics equipments.</a:t>
            </a: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r>
              <a:rPr lang="en-US" sz="2000" b="1" dirty="0" smtClean="0">
                <a:solidFill>
                  <a:srgbClr val="002060"/>
                </a:solidFill>
                <a:latin typeface="Times New Roman" pitchFamily="18" charset="0"/>
                <a:cs typeface="Times New Roman" pitchFamily="18" charset="0"/>
              </a:rPr>
              <a:t>Boiling Modes:</a:t>
            </a:r>
          </a:p>
          <a:p>
            <a:pPr algn="l" eaLnBrk="1" hangingPunct="1">
              <a:lnSpc>
                <a:spcPct val="80000"/>
              </a:lnSpc>
            </a:pPr>
            <a:r>
              <a:rPr lang="en-US" sz="2000" dirty="0" smtClean="0">
                <a:solidFill>
                  <a:srgbClr val="002060"/>
                </a:solidFill>
                <a:latin typeface="Times New Roman" pitchFamily="18" charset="0"/>
                <a:cs typeface="Times New Roman" pitchFamily="18" charset="0"/>
              </a:rPr>
              <a:t>When evaporation occurs at a solid-liquid interface, it is termed boiling.  The boiling occurs when the temperature of the surface exceeds the saturation temperature corresponding to the liquid pressure. The Newton’s law of cooling may be still used:</a:t>
            </a: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b="1"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r>
              <a:rPr lang="en-US" sz="2400" dirty="0" smtClean="0">
                <a:solidFill>
                  <a:srgbClr val="002060"/>
                </a:solidFill>
              </a:rPr>
              <a:t> </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73" name="Object 1"/>
          <p:cNvGraphicFramePr>
            <a:graphicFrameLocks noChangeAspect="1"/>
          </p:cNvGraphicFramePr>
          <p:nvPr/>
        </p:nvGraphicFramePr>
        <p:xfrm>
          <a:off x="2194562" y="5486400"/>
          <a:ext cx="2834638" cy="457200"/>
        </p:xfrm>
        <a:graphic>
          <a:graphicData uri="http://schemas.openxmlformats.org/presentationml/2006/ole">
            <p:oleObj spid="_x0000_s3092" name="Equation" r:id="rId3" imgW="1473200" imgH="241300" progId="Equation.3">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609600"/>
          </a:xfrm>
        </p:spPr>
        <p:txBody>
          <a:bodyPr rtlCol="0">
            <a:normAutofit fontScale="90000"/>
          </a:bodyPr>
          <a:lstStyle/>
          <a:p>
            <a:pPr eaLnBrk="1" fontAlgn="auto" hangingPunct="1">
              <a:spcAft>
                <a:spcPts val="0"/>
              </a:spcAft>
              <a:defRPr/>
            </a:pPr>
            <a:r>
              <a:rPr lang="en-US" b="1" dirty="0">
                <a:solidFill>
                  <a:schemeClr val="accent2"/>
                </a:solidFill>
              </a:rPr>
              <a:t> </a:t>
            </a:r>
            <a:r>
              <a:rPr lang="en-US" sz="3100" b="1" dirty="0" smtClean="0">
                <a:solidFill>
                  <a:schemeClr val="accent6"/>
                </a:solidFill>
              </a:rPr>
              <a:t>Flow Boiling for </a:t>
            </a:r>
            <a:r>
              <a:rPr lang="en-US" sz="3100" b="1" dirty="0">
                <a:solidFill>
                  <a:schemeClr val="accent6"/>
                </a:solidFill>
              </a:rPr>
              <a:t>I</a:t>
            </a:r>
            <a:r>
              <a:rPr lang="en-US" sz="3100" b="1" dirty="0" smtClean="0">
                <a:solidFill>
                  <a:schemeClr val="accent6"/>
                </a:solidFill>
              </a:rPr>
              <a:t>ndustrial Applications </a:t>
            </a:r>
            <a:r>
              <a:rPr lang="en-US" sz="1200" b="1" dirty="0" smtClean="0">
                <a:solidFill>
                  <a:schemeClr val="accent6"/>
                </a:solidFill>
              </a:rPr>
              <a:t>(Google images)</a:t>
            </a:r>
            <a:endParaRPr lang="en-US" sz="3100" dirty="0">
              <a:solidFill>
                <a:schemeClr val="accent6"/>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Subtitle 2"/>
          <p:cNvSpPr>
            <a:spLocks noGrp="1"/>
          </p:cNvSpPr>
          <p:nvPr>
            <p:ph type="subTitle" idx="1"/>
          </p:nvPr>
        </p:nvSpPr>
        <p:spPr>
          <a:xfrm>
            <a:off x="918245" y="762000"/>
            <a:ext cx="7467600" cy="4800600"/>
          </a:xfrm>
        </p:spPr>
        <p:txBody>
          <a:bodyPr/>
          <a:lstStyle/>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r>
              <a:rPr lang="en-US" sz="2000" dirty="0" smtClean="0">
                <a:solidFill>
                  <a:srgbClr val="002060"/>
                </a:solidFill>
                <a:latin typeface="Times New Roman" pitchFamily="18" charset="0"/>
                <a:cs typeface="Times New Roman" pitchFamily="18" charset="0"/>
              </a:rPr>
              <a:t>  </a:t>
            </a:r>
          </a:p>
          <a:p>
            <a:pPr algn="l" eaLnBrk="1" hangingPunct="1">
              <a:lnSpc>
                <a:spcPct val="80000"/>
              </a:lnSpc>
            </a:pPr>
            <a:endParaRPr lang="en-US" sz="2000" b="1"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r>
              <a:rPr lang="en-US" sz="2400" dirty="0" smtClean="0">
                <a:solidFill>
                  <a:srgbClr val="002060"/>
                </a:solidFill>
              </a:rPr>
              <a:t> </a:t>
            </a:r>
          </a:p>
        </p:txBody>
      </p:sp>
      <p:pic>
        <p:nvPicPr>
          <p:cNvPr id="19458" name="Picture 2" descr="http://enformable.com/wp-content/uploads/2012/05/Typical-Nuclear-Power-Plant-Steam-Supply-System.png"/>
          <p:cNvPicPr>
            <a:picLocks noChangeAspect="1" noChangeArrowheads="1"/>
          </p:cNvPicPr>
          <p:nvPr/>
        </p:nvPicPr>
        <p:blipFill>
          <a:blip r:embed="rId2" cstate="print"/>
          <a:srcRect/>
          <a:stretch>
            <a:fillRect/>
          </a:stretch>
        </p:blipFill>
        <p:spPr bwMode="auto">
          <a:xfrm>
            <a:off x="533400" y="762000"/>
            <a:ext cx="7800975" cy="47148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09600"/>
          </a:xfrm>
        </p:spPr>
        <p:txBody>
          <a:bodyPr rtlCol="0">
            <a:normAutofit fontScale="90000"/>
          </a:bodyPr>
          <a:lstStyle/>
          <a:p>
            <a:pPr eaLnBrk="1" fontAlgn="auto" hangingPunct="1">
              <a:spcAft>
                <a:spcPts val="0"/>
              </a:spcAft>
              <a:defRPr/>
            </a:pPr>
            <a:r>
              <a:rPr lang="en-US" b="1" dirty="0">
                <a:solidFill>
                  <a:schemeClr val="accent2"/>
                </a:solidFill>
              </a:rPr>
              <a:t> </a:t>
            </a:r>
            <a:r>
              <a:rPr lang="en-US" sz="3100" b="1" dirty="0" smtClean="0">
                <a:solidFill>
                  <a:schemeClr val="accent6"/>
                </a:solidFill>
              </a:rPr>
              <a:t>Condensation Heat Transfer </a:t>
            </a:r>
            <a:endParaRPr lang="en-US" sz="3100" dirty="0">
              <a:solidFill>
                <a:schemeClr val="accent6"/>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Subtitle 2"/>
          <p:cNvSpPr>
            <a:spLocks noGrp="1"/>
          </p:cNvSpPr>
          <p:nvPr>
            <p:ph type="subTitle" idx="1"/>
          </p:nvPr>
        </p:nvSpPr>
        <p:spPr>
          <a:xfrm>
            <a:off x="762000" y="5257800"/>
            <a:ext cx="7467600" cy="609600"/>
          </a:xfrm>
        </p:spPr>
        <p:txBody>
          <a:bodyPr/>
          <a:lstStyle/>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r>
              <a:rPr lang="en-US" sz="2000" dirty="0" smtClean="0">
                <a:solidFill>
                  <a:srgbClr val="002060"/>
                </a:solidFill>
                <a:latin typeface="Times New Roman" pitchFamily="18" charset="0"/>
                <a:cs typeface="Times New Roman" pitchFamily="18" charset="0"/>
              </a:rPr>
              <a:t>  </a:t>
            </a:r>
          </a:p>
          <a:p>
            <a:pPr algn="l" eaLnBrk="1" hangingPunct="1">
              <a:lnSpc>
                <a:spcPct val="80000"/>
              </a:lnSpc>
            </a:pPr>
            <a:endParaRPr lang="en-US" sz="2000" b="1"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r>
              <a:rPr lang="en-US" sz="2400" dirty="0" smtClean="0">
                <a:solidFill>
                  <a:srgbClr val="002060"/>
                </a:solidFill>
              </a:rPr>
              <a:t> </a:t>
            </a:r>
          </a:p>
        </p:txBody>
      </p:sp>
      <p:pic>
        <p:nvPicPr>
          <p:cNvPr id="6" name="Picture 5"/>
          <p:cNvPicPr/>
          <p:nvPr/>
        </p:nvPicPr>
        <p:blipFill>
          <a:blip r:embed="rId2" cstate="print"/>
          <a:srcRect/>
          <a:stretch>
            <a:fillRect/>
          </a:stretch>
        </p:blipFill>
        <p:spPr bwMode="auto">
          <a:xfrm>
            <a:off x="800100" y="914400"/>
            <a:ext cx="7543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609600"/>
          </a:xfrm>
        </p:spPr>
        <p:txBody>
          <a:bodyPr rtlCol="0">
            <a:normAutofit fontScale="90000"/>
          </a:bodyPr>
          <a:lstStyle/>
          <a:p>
            <a:pPr eaLnBrk="1" fontAlgn="auto" hangingPunct="1">
              <a:spcAft>
                <a:spcPts val="0"/>
              </a:spcAft>
              <a:defRPr/>
            </a:pPr>
            <a:r>
              <a:rPr lang="en-US" b="1" dirty="0">
                <a:solidFill>
                  <a:schemeClr val="accent2"/>
                </a:solidFill>
              </a:rPr>
              <a:t> </a:t>
            </a:r>
            <a:r>
              <a:rPr lang="en-US" sz="3100" b="1" dirty="0" smtClean="0">
                <a:solidFill>
                  <a:schemeClr val="accent6"/>
                </a:solidFill>
              </a:rPr>
              <a:t>Laminar Film Condensation on a Vertical Plate </a:t>
            </a:r>
            <a:endParaRPr lang="en-US" sz="3100" dirty="0">
              <a:solidFill>
                <a:schemeClr val="accent6"/>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Subtitle 2"/>
          <p:cNvSpPr>
            <a:spLocks noGrp="1"/>
          </p:cNvSpPr>
          <p:nvPr>
            <p:ph type="subTitle" idx="1"/>
          </p:nvPr>
        </p:nvSpPr>
        <p:spPr>
          <a:xfrm>
            <a:off x="762000" y="5257800"/>
            <a:ext cx="7467600" cy="609600"/>
          </a:xfrm>
        </p:spPr>
        <p:txBody>
          <a:bodyPr/>
          <a:lstStyle/>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r>
              <a:rPr lang="en-US" sz="2000" dirty="0" smtClean="0">
                <a:solidFill>
                  <a:srgbClr val="002060"/>
                </a:solidFill>
                <a:latin typeface="Times New Roman" pitchFamily="18" charset="0"/>
                <a:cs typeface="Times New Roman" pitchFamily="18" charset="0"/>
              </a:rPr>
              <a:t>  </a:t>
            </a:r>
          </a:p>
          <a:p>
            <a:pPr algn="l" eaLnBrk="1" hangingPunct="1">
              <a:lnSpc>
                <a:spcPct val="80000"/>
              </a:lnSpc>
            </a:pPr>
            <a:endParaRPr lang="en-US" sz="2000" b="1"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r>
              <a:rPr lang="en-US" sz="2400" dirty="0" smtClean="0">
                <a:solidFill>
                  <a:srgbClr val="002060"/>
                </a:solidFill>
              </a:rPr>
              <a:t> </a:t>
            </a:r>
          </a:p>
        </p:txBody>
      </p:sp>
      <p:pic>
        <p:nvPicPr>
          <p:cNvPr id="7" name="Picture 6"/>
          <p:cNvPicPr/>
          <p:nvPr/>
        </p:nvPicPr>
        <p:blipFill>
          <a:blip r:embed="rId2" cstate="print"/>
          <a:srcRect/>
          <a:stretch>
            <a:fillRect/>
          </a:stretch>
        </p:blipFill>
        <p:spPr bwMode="auto">
          <a:xfrm>
            <a:off x="1219200" y="1076324"/>
            <a:ext cx="7010400" cy="5172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066800"/>
          </a:xfrm>
        </p:spPr>
        <p:txBody>
          <a:bodyPr rtlCol="0">
            <a:normAutofit fontScale="90000"/>
          </a:bodyPr>
          <a:lstStyle/>
          <a:p>
            <a:pPr eaLnBrk="1" fontAlgn="auto" hangingPunct="1">
              <a:spcAft>
                <a:spcPts val="0"/>
              </a:spcAft>
              <a:defRPr/>
            </a:pPr>
            <a:r>
              <a:rPr lang="en-US" b="1" dirty="0">
                <a:solidFill>
                  <a:schemeClr val="accent2"/>
                </a:solidFill>
              </a:rPr>
              <a:t> </a:t>
            </a:r>
            <a:r>
              <a:rPr lang="en-US" sz="3100" b="1" dirty="0" smtClean="0">
                <a:solidFill>
                  <a:schemeClr val="accent6"/>
                </a:solidFill>
              </a:rPr>
              <a:t>Laminar Film Condensation on a Vertical Plate – </a:t>
            </a:r>
            <a:r>
              <a:rPr lang="en-US" sz="3100" b="1" dirty="0" err="1" smtClean="0">
                <a:solidFill>
                  <a:schemeClr val="accent6"/>
                </a:solidFill>
              </a:rPr>
              <a:t>Nusselt</a:t>
            </a:r>
            <a:r>
              <a:rPr lang="en-US" sz="3100" b="1" dirty="0" smtClean="0">
                <a:solidFill>
                  <a:schemeClr val="accent6"/>
                </a:solidFill>
              </a:rPr>
              <a:t> Solution </a:t>
            </a:r>
            <a:endParaRPr lang="en-US" sz="3100" dirty="0">
              <a:solidFill>
                <a:schemeClr val="accent6"/>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5" name="Object 1"/>
          <p:cNvGraphicFramePr>
            <a:graphicFrameLocks noChangeAspect="1"/>
          </p:cNvGraphicFramePr>
          <p:nvPr/>
        </p:nvGraphicFramePr>
        <p:xfrm>
          <a:off x="914400" y="2057400"/>
          <a:ext cx="3507511" cy="1066800"/>
        </p:xfrm>
        <a:graphic>
          <a:graphicData uri="http://schemas.openxmlformats.org/presentationml/2006/ole">
            <p:oleObj spid="_x0000_s16464" name="Equation" r:id="rId3" imgW="1777229" imgH="545863" progId="Equation.3">
              <p:embed/>
            </p:oleObj>
          </a:graphicData>
        </a:graphic>
      </p:graphicFrame>
      <p:sp>
        <p:nvSpPr>
          <p:cNvPr id="16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7" name="Object 3"/>
          <p:cNvGraphicFramePr>
            <a:graphicFrameLocks noChangeAspect="1"/>
          </p:cNvGraphicFramePr>
          <p:nvPr/>
        </p:nvGraphicFramePr>
        <p:xfrm>
          <a:off x="4854843" y="1981200"/>
          <a:ext cx="3616271" cy="1066800"/>
        </p:xfrm>
        <a:graphic>
          <a:graphicData uri="http://schemas.openxmlformats.org/presentationml/2006/ole">
            <p:oleObj spid="_x0000_s16465" name="Equation" r:id="rId4" imgW="1905000" imgH="558800" progId="Equation.3">
              <p:embed/>
            </p:oleObj>
          </a:graphicData>
        </a:graphic>
      </p:graphicFrame>
      <p:sp>
        <p:nvSpPr>
          <p:cNvPr id="163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9" name="Object 5"/>
          <p:cNvGraphicFramePr>
            <a:graphicFrameLocks noChangeAspect="1"/>
          </p:cNvGraphicFramePr>
          <p:nvPr/>
        </p:nvGraphicFramePr>
        <p:xfrm>
          <a:off x="533400" y="3962400"/>
          <a:ext cx="3810000" cy="1025769"/>
        </p:xfrm>
        <a:graphic>
          <a:graphicData uri="http://schemas.openxmlformats.org/presentationml/2006/ole">
            <p:oleObj spid="_x0000_s16466" name="Equation" r:id="rId5" imgW="1981200" imgH="533400" progId="Equation.3">
              <p:embed/>
            </p:oleObj>
          </a:graphicData>
        </a:graphic>
      </p:graphicFrame>
      <p:sp>
        <p:nvSpPr>
          <p:cNvPr id="163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91" name="Object 7"/>
          <p:cNvGraphicFramePr>
            <a:graphicFrameLocks noChangeAspect="1"/>
          </p:cNvGraphicFramePr>
          <p:nvPr/>
        </p:nvGraphicFramePr>
        <p:xfrm>
          <a:off x="4572000" y="4038600"/>
          <a:ext cx="4262035" cy="914400"/>
        </p:xfrm>
        <a:graphic>
          <a:graphicData uri="http://schemas.openxmlformats.org/presentationml/2006/ole">
            <p:oleObj spid="_x0000_s16467" name="Equation" r:id="rId6" imgW="2616200" imgH="5588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762000"/>
          </a:xfrm>
        </p:spPr>
        <p:txBody>
          <a:bodyPr rtlCol="0">
            <a:normAutofit/>
          </a:bodyPr>
          <a:lstStyle/>
          <a:p>
            <a:pPr eaLnBrk="1" fontAlgn="auto" hangingPunct="1">
              <a:spcAft>
                <a:spcPts val="0"/>
              </a:spcAft>
              <a:defRPr/>
            </a:pPr>
            <a:r>
              <a:rPr lang="en-US" b="1" dirty="0">
                <a:solidFill>
                  <a:schemeClr val="accent2"/>
                </a:solidFill>
              </a:rPr>
              <a:t> </a:t>
            </a:r>
            <a:r>
              <a:rPr lang="en-US" sz="3100" b="1" dirty="0" smtClean="0">
                <a:solidFill>
                  <a:schemeClr val="accent6"/>
                </a:solidFill>
              </a:rPr>
              <a:t>Boiling Heat Transfer</a:t>
            </a:r>
            <a:endParaRPr lang="en-US" sz="3100" dirty="0">
              <a:solidFill>
                <a:schemeClr val="accent6"/>
              </a:solidFill>
            </a:endParaRPr>
          </a:p>
        </p:txBody>
      </p:sp>
      <p:sp>
        <p:nvSpPr>
          <p:cNvPr id="13314" name="Subtitle 2"/>
          <p:cNvSpPr>
            <a:spLocks noGrp="1"/>
          </p:cNvSpPr>
          <p:nvPr>
            <p:ph type="subTitle" idx="1"/>
          </p:nvPr>
        </p:nvSpPr>
        <p:spPr>
          <a:xfrm>
            <a:off x="762000" y="1066800"/>
            <a:ext cx="7467600" cy="4800600"/>
          </a:xfrm>
        </p:spPr>
        <p:txBody>
          <a:bodyPr/>
          <a:lstStyle/>
          <a:p>
            <a:pPr algn="l" eaLnBrk="1" hangingPunct="1">
              <a:lnSpc>
                <a:spcPct val="80000"/>
              </a:lnSpc>
            </a:pPr>
            <a:r>
              <a:rPr lang="en-US" sz="2000" dirty="0" smtClean="0">
                <a:solidFill>
                  <a:srgbClr val="002060"/>
                </a:solidFill>
                <a:latin typeface="Times New Roman" pitchFamily="18" charset="0"/>
                <a:cs typeface="Times New Roman" pitchFamily="18" charset="0"/>
              </a:rPr>
              <a:t>The boiling process is characterized by the formation of the vapor bubble, which grow and subsequently detach from the surface. The large heat transfer rate is due primarily to the vapor formation (latent heat) and agitation of the liquid pool by the bubbles as they ascend from the wall.</a:t>
            </a: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r>
              <a:rPr lang="en-US" sz="2000" b="1" dirty="0" smtClean="0">
                <a:solidFill>
                  <a:srgbClr val="002060"/>
                </a:solidFill>
                <a:latin typeface="Times New Roman" pitchFamily="18" charset="0"/>
                <a:cs typeface="Times New Roman" pitchFamily="18" charset="0"/>
              </a:rPr>
              <a:t>Types of boiling:</a:t>
            </a: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r>
              <a:rPr lang="en-US" sz="2000" dirty="0" smtClean="0">
                <a:solidFill>
                  <a:srgbClr val="002060"/>
                </a:solidFill>
                <a:latin typeface="Times New Roman" pitchFamily="18" charset="0"/>
                <a:cs typeface="Times New Roman" pitchFamily="18" charset="0"/>
              </a:rPr>
              <a:t>Pool boiling</a:t>
            </a:r>
          </a:p>
          <a:p>
            <a:pPr algn="l" eaLnBrk="1" hangingPunct="1">
              <a:lnSpc>
                <a:spcPct val="80000"/>
              </a:lnSpc>
            </a:pPr>
            <a:r>
              <a:rPr lang="en-US" sz="2000" dirty="0" smtClean="0">
                <a:solidFill>
                  <a:srgbClr val="002060"/>
                </a:solidFill>
                <a:latin typeface="Times New Roman" pitchFamily="18" charset="0"/>
                <a:cs typeface="Times New Roman" pitchFamily="18" charset="0"/>
              </a:rPr>
              <a:t>Forced convection boiling</a:t>
            </a:r>
          </a:p>
          <a:p>
            <a:pPr algn="l" eaLnBrk="1" hangingPunct="1">
              <a:lnSpc>
                <a:spcPct val="80000"/>
              </a:lnSpc>
            </a:pPr>
            <a:r>
              <a:rPr lang="en-US" sz="2000" dirty="0" smtClean="0">
                <a:solidFill>
                  <a:srgbClr val="002060"/>
                </a:solidFill>
                <a:latin typeface="Times New Roman" pitchFamily="18" charset="0"/>
                <a:cs typeface="Times New Roman" pitchFamily="18" charset="0"/>
              </a:rPr>
              <a:t>Also be classified as:</a:t>
            </a:r>
          </a:p>
          <a:p>
            <a:pPr algn="l" eaLnBrk="1" hangingPunct="1">
              <a:lnSpc>
                <a:spcPct val="80000"/>
              </a:lnSpc>
            </a:pPr>
            <a:r>
              <a:rPr lang="en-US" sz="2000" dirty="0" err="1" smtClean="0">
                <a:solidFill>
                  <a:srgbClr val="002060"/>
                </a:solidFill>
                <a:latin typeface="Times New Roman" pitchFamily="18" charset="0"/>
                <a:cs typeface="Times New Roman" pitchFamily="18" charset="0"/>
              </a:rPr>
              <a:t>Subcooled</a:t>
            </a:r>
            <a:r>
              <a:rPr lang="en-US" sz="2000" dirty="0" smtClean="0">
                <a:solidFill>
                  <a:srgbClr val="002060"/>
                </a:solidFill>
                <a:latin typeface="Times New Roman" pitchFamily="18" charset="0"/>
                <a:cs typeface="Times New Roman" pitchFamily="18" charset="0"/>
              </a:rPr>
              <a:t> boiling in which the temperature of the liquid is below the saturation temperature and the bubble formed at the surface may be condensed in the liquid.</a:t>
            </a:r>
          </a:p>
          <a:p>
            <a:pPr algn="l" eaLnBrk="1" hangingPunct="1">
              <a:lnSpc>
                <a:spcPct val="80000"/>
              </a:lnSpc>
            </a:pPr>
            <a:r>
              <a:rPr lang="en-US" sz="2000" dirty="0" smtClean="0">
                <a:solidFill>
                  <a:srgbClr val="002060"/>
                </a:solidFill>
                <a:latin typeface="Times New Roman" pitchFamily="18" charset="0"/>
                <a:cs typeface="Times New Roman" pitchFamily="18" charset="0"/>
              </a:rPr>
              <a:t>Saturated  boiling, in which the temperature of the liquid slightly exceeds the saturation temperature</a:t>
            </a: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b="1"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r>
              <a:rPr lang="en-US" sz="2400" dirty="0" smtClean="0">
                <a:solidFill>
                  <a:srgbClr val="002060"/>
                </a:solidFill>
              </a:rPr>
              <a:t> </a:t>
            </a: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317" y="0"/>
            <a:ext cx="7772400" cy="533400"/>
          </a:xfrm>
        </p:spPr>
        <p:txBody>
          <a:bodyPr rtlCol="0">
            <a:normAutofit fontScale="90000"/>
          </a:bodyPr>
          <a:lstStyle/>
          <a:p>
            <a:pPr eaLnBrk="1" fontAlgn="auto" hangingPunct="1">
              <a:spcAft>
                <a:spcPts val="0"/>
              </a:spcAft>
              <a:defRPr/>
            </a:pPr>
            <a:r>
              <a:rPr lang="en-US" b="1" dirty="0">
                <a:solidFill>
                  <a:schemeClr val="accent2"/>
                </a:solidFill>
              </a:rPr>
              <a:t> </a:t>
            </a:r>
            <a:r>
              <a:rPr lang="en-US" sz="3100" b="1" dirty="0" smtClean="0">
                <a:solidFill>
                  <a:schemeClr val="accent6"/>
                </a:solidFill>
              </a:rPr>
              <a:t>Boiling Curves</a:t>
            </a:r>
            <a:endParaRPr lang="en-US" sz="3100" dirty="0">
              <a:solidFill>
                <a:schemeClr val="accent6"/>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p:nvPr/>
        </p:nvPicPr>
        <p:blipFill rotWithShape="1">
          <a:blip r:embed="rId2" cstate="print"/>
          <a:srcRect t="6176" b="12464"/>
          <a:stretch/>
        </p:blipFill>
        <p:spPr bwMode="auto">
          <a:xfrm>
            <a:off x="304800" y="1295400"/>
            <a:ext cx="83058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76200"/>
            <a:ext cx="7772400" cy="609600"/>
          </a:xfrm>
        </p:spPr>
        <p:txBody>
          <a:bodyPr rtlCol="0">
            <a:normAutofit fontScale="90000"/>
          </a:bodyPr>
          <a:lstStyle/>
          <a:p>
            <a:pPr eaLnBrk="1" fontAlgn="auto" hangingPunct="1">
              <a:spcAft>
                <a:spcPts val="0"/>
              </a:spcAft>
              <a:defRPr/>
            </a:pPr>
            <a:r>
              <a:rPr lang="en-US" b="1" dirty="0">
                <a:solidFill>
                  <a:schemeClr val="accent2"/>
                </a:solidFill>
              </a:rPr>
              <a:t> </a:t>
            </a:r>
            <a:r>
              <a:rPr lang="en-US" sz="3100" b="1" dirty="0" smtClean="0">
                <a:solidFill>
                  <a:schemeClr val="accent6"/>
                </a:solidFill>
              </a:rPr>
              <a:t>Boiling </a:t>
            </a:r>
            <a:r>
              <a:rPr lang="en-US" sz="3100" b="1" dirty="0" smtClean="0">
                <a:solidFill>
                  <a:schemeClr val="accent6"/>
                </a:solidFill>
              </a:rPr>
              <a:t>Curves (temperature controlled)</a:t>
            </a:r>
            <a:endParaRPr lang="en-US" sz="3100" dirty="0">
              <a:solidFill>
                <a:schemeClr val="accent6"/>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p:nvPr/>
        </p:nvPicPr>
        <p:blipFill>
          <a:blip r:embed="rId2" cstate="print"/>
          <a:srcRect/>
          <a:stretch>
            <a:fillRect/>
          </a:stretch>
        </p:blipFill>
        <p:spPr bwMode="auto">
          <a:xfrm>
            <a:off x="381000" y="685800"/>
            <a:ext cx="7257875" cy="5791200"/>
          </a:xfrm>
          <a:prstGeom prst="rect">
            <a:avLst/>
          </a:prstGeom>
          <a:noFill/>
          <a:ln w="9525">
            <a:noFill/>
            <a:miter lim="800000"/>
            <a:headEnd/>
            <a:tailEnd/>
          </a:ln>
        </p:spPr>
      </p:pic>
      <p:sp>
        <p:nvSpPr>
          <p:cNvPr id="7" name="Subtitle 2"/>
          <p:cNvSpPr txBox="1">
            <a:spLocks/>
          </p:cNvSpPr>
          <p:nvPr/>
        </p:nvSpPr>
        <p:spPr bwMode="auto">
          <a:xfrm>
            <a:off x="7658099" y="2057400"/>
            <a:ext cx="1447801"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Font typeface="Arial" charset="0"/>
              <a:buNone/>
            </a:pPr>
            <a:r>
              <a:rPr lang="en-US" sz="1600" dirty="0" smtClean="0">
                <a:solidFill>
                  <a:srgbClr val="0070C0"/>
                </a:solidFill>
                <a:latin typeface="Times New Roman" pitchFamily="18" charset="0"/>
                <a:cs typeface="Times New Roman" pitchFamily="18" charset="0"/>
              </a:rPr>
              <a:t>Vary the temperature of the heat transfer surface   while allowing the heat transfer rate to change –temperature control mode through condensing steam in a tube at different pressures.</a:t>
            </a:r>
            <a:endParaRPr lang="en-US" sz="1600" dirty="0">
              <a:solidFill>
                <a:srgbClr val="0070C0"/>
              </a:solidFill>
              <a:latin typeface="Times New Roman" pitchFamily="18" charset="0"/>
              <a:cs typeface="Times New Roman" pitchFamily="18" charset="0"/>
            </a:endParaRPr>
          </a:p>
          <a:p>
            <a:pPr algn="ctr" eaLnBrk="1" hangingPunct="1">
              <a:lnSpc>
                <a:spcPct val="80000"/>
              </a:lnSpc>
              <a:spcBef>
                <a:spcPct val="20000"/>
              </a:spcBef>
              <a:buFont typeface="Arial" charset="0"/>
              <a:buNone/>
            </a:pPr>
            <a:endParaRPr lang="en-US" sz="1600"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rtlCol="0">
            <a:normAutofit/>
          </a:bodyPr>
          <a:lstStyle/>
          <a:p>
            <a:pPr eaLnBrk="1" fontAlgn="auto" hangingPunct="1">
              <a:spcAft>
                <a:spcPts val="0"/>
              </a:spcAft>
              <a:defRPr/>
            </a:pPr>
            <a:r>
              <a:rPr lang="en-US" b="1" dirty="0">
                <a:solidFill>
                  <a:schemeClr val="accent2"/>
                </a:solidFill>
              </a:rPr>
              <a:t> </a:t>
            </a:r>
            <a:r>
              <a:rPr lang="en-US" sz="3100" b="1" dirty="0" smtClean="0">
                <a:solidFill>
                  <a:schemeClr val="accent6"/>
                </a:solidFill>
              </a:rPr>
              <a:t>Boiling </a:t>
            </a:r>
            <a:r>
              <a:rPr lang="en-US" sz="3100" b="1" dirty="0" smtClean="0">
                <a:solidFill>
                  <a:schemeClr val="accent6"/>
                </a:solidFill>
              </a:rPr>
              <a:t> Modes (</a:t>
            </a:r>
            <a:r>
              <a:rPr lang="en-US" sz="3100" b="1" dirty="0" smtClean="0">
                <a:solidFill>
                  <a:schemeClr val="accent6"/>
                </a:solidFill>
              </a:rPr>
              <a:t>G</a:t>
            </a:r>
            <a:r>
              <a:rPr lang="en-US" sz="3100" b="1" dirty="0" smtClean="0">
                <a:solidFill>
                  <a:schemeClr val="accent6"/>
                </a:solidFill>
              </a:rPr>
              <a:t>oogle)</a:t>
            </a:r>
            <a:endParaRPr lang="en-US" sz="3100" dirty="0">
              <a:solidFill>
                <a:schemeClr val="accent6"/>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Subtitle 2"/>
          <p:cNvSpPr txBox="1">
            <a:spLocks/>
          </p:cNvSpPr>
          <p:nvPr/>
        </p:nvSpPr>
        <p:spPr bwMode="auto">
          <a:xfrm>
            <a:off x="2971800" y="1828800"/>
            <a:ext cx="152401"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20000"/>
              </a:spcBef>
              <a:buFont typeface="Arial" charset="0"/>
              <a:buNone/>
            </a:pPr>
            <a:endParaRPr lang="en-US" sz="1600" dirty="0">
              <a:solidFill>
                <a:srgbClr val="0070C0"/>
              </a:solidFill>
              <a:latin typeface="Calibri" pitchFamily="34" charset="0"/>
            </a:endParaRPr>
          </a:p>
        </p:txBody>
      </p:sp>
      <p:pic>
        <p:nvPicPr>
          <p:cNvPr id="25602" name="Picture 2" descr="Image result for images of transition and film boiling"/>
          <p:cNvPicPr>
            <a:picLocks noChangeAspect="1" noChangeArrowheads="1"/>
          </p:cNvPicPr>
          <p:nvPr/>
        </p:nvPicPr>
        <p:blipFill>
          <a:blip r:embed="rId2" cstate="print"/>
          <a:srcRect l="6730" t="7464" r="6897" b="4463"/>
          <a:stretch>
            <a:fillRect/>
          </a:stretch>
        </p:blipFill>
        <p:spPr bwMode="auto">
          <a:xfrm>
            <a:off x="762000" y="990600"/>
            <a:ext cx="7391400" cy="5663540"/>
          </a:xfrm>
          <a:prstGeom prst="rect">
            <a:avLst/>
          </a:prstGeom>
          <a:noFill/>
        </p:spPr>
      </p:pic>
      <p:pic>
        <p:nvPicPr>
          <p:cNvPr id="7" name="Picture 6"/>
          <p:cNvPicPr/>
          <p:nvPr/>
        </p:nvPicPr>
        <p:blipFill>
          <a:blip r:embed="rId3" cstate="print"/>
          <a:srcRect l="26662" t="64764" r="66336" b="19088"/>
          <a:stretch>
            <a:fillRect/>
          </a:stretch>
        </p:blipFill>
        <p:spPr bwMode="auto">
          <a:xfrm>
            <a:off x="2819400" y="1295400"/>
            <a:ext cx="304800" cy="381000"/>
          </a:xfrm>
          <a:prstGeom prst="rect">
            <a:avLst/>
          </a:prstGeom>
          <a:noFill/>
          <a:ln w="9525">
            <a:noFill/>
            <a:miter lim="800000"/>
            <a:headEnd/>
            <a:tailEnd/>
          </a:ln>
        </p:spPr>
      </p:pic>
      <p:pic>
        <p:nvPicPr>
          <p:cNvPr id="9" name="Picture 8"/>
          <p:cNvPicPr/>
          <p:nvPr/>
        </p:nvPicPr>
        <p:blipFill>
          <a:blip r:embed="rId3" cstate="print"/>
          <a:srcRect l="26662" t="64764" r="66336" b="19088"/>
          <a:stretch>
            <a:fillRect/>
          </a:stretch>
        </p:blipFill>
        <p:spPr bwMode="auto">
          <a:xfrm>
            <a:off x="2819400" y="5029200"/>
            <a:ext cx="304800" cy="381000"/>
          </a:xfrm>
          <a:prstGeom prst="rect">
            <a:avLst/>
          </a:prstGeom>
          <a:noFill/>
          <a:ln w="9525">
            <a:noFill/>
            <a:miter lim="800000"/>
            <a:headEnd/>
            <a:tailEnd/>
          </a:ln>
        </p:spPr>
      </p:pic>
      <p:pic>
        <p:nvPicPr>
          <p:cNvPr id="10" name="Picture 9"/>
          <p:cNvPicPr/>
          <p:nvPr/>
        </p:nvPicPr>
        <p:blipFill>
          <a:blip r:embed="rId3" cstate="print"/>
          <a:srcRect l="26662" t="64764" r="66336" b="19088"/>
          <a:stretch>
            <a:fillRect/>
          </a:stretch>
        </p:blipFill>
        <p:spPr bwMode="auto">
          <a:xfrm>
            <a:off x="6400800" y="1295400"/>
            <a:ext cx="304800" cy="381000"/>
          </a:xfrm>
          <a:prstGeom prst="rect">
            <a:avLst/>
          </a:prstGeom>
          <a:noFill/>
          <a:ln w="9525">
            <a:noFill/>
            <a:miter lim="800000"/>
            <a:headEnd/>
            <a:tailEnd/>
          </a:ln>
        </p:spPr>
      </p:pic>
      <p:pic>
        <p:nvPicPr>
          <p:cNvPr id="11" name="Picture 10"/>
          <p:cNvPicPr/>
          <p:nvPr/>
        </p:nvPicPr>
        <p:blipFill>
          <a:blip r:embed="rId3" cstate="print"/>
          <a:srcRect l="26662" t="64764" r="66336" b="19088"/>
          <a:stretch>
            <a:fillRect/>
          </a:stretch>
        </p:blipFill>
        <p:spPr bwMode="auto">
          <a:xfrm>
            <a:off x="6400800" y="4038600"/>
            <a:ext cx="304800" cy="381000"/>
          </a:xfrm>
          <a:prstGeom prst="rect">
            <a:avLst/>
          </a:prstGeom>
          <a:noFill/>
          <a:ln w="9525">
            <a:noFill/>
            <a:miter lim="800000"/>
            <a:headEnd/>
            <a:tailEnd/>
          </a:ln>
        </p:spPr>
      </p:pic>
      <p:pic>
        <p:nvPicPr>
          <p:cNvPr id="12" name="Picture 11"/>
          <p:cNvPicPr/>
          <p:nvPr/>
        </p:nvPicPr>
        <p:blipFill>
          <a:blip r:embed="rId3" cstate="print"/>
          <a:srcRect l="26662" t="64764" r="66336" b="19088"/>
          <a:stretch>
            <a:fillRect/>
          </a:stretch>
        </p:blipFill>
        <p:spPr bwMode="auto">
          <a:xfrm>
            <a:off x="6400800" y="5562600"/>
            <a:ext cx="304800"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317" y="0"/>
            <a:ext cx="7772400" cy="533400"/>
          </a:xfrm>
        </p:spPr>
        <p:txBody>
          <a:bodyPr rtlCol="0">
            <a:normAutofit fontScale="90000"/>
          </a:bodyPr>
          <a:lstStyle/>
          <a:p>
            <a:pPr eaLnBrk="1" fontAlgn="auto" hangingPunct="1">
              <a:spcAft>
                <a:spcPts val="0"/>
              </a:spcAft>
              <a:defRPr/>
            </a:pPr>
            <a:r>
              <a:rPr lang="en-US" b="1" dirty="0">
                <a:solidFill>
                  <a:schemeClr val="accent2"/>
                </a:solidFill>
              </a:rPr>
              <a:t> </a:t>
            </a:r>
            <a:r>
              <a:rPr lang="en-US" sz="3100" b="1" dirty="0" smtClean="0">
                <a:solidFill>
                  <a:schemeClr val="accent6"/>
                </a:solidFill>
              </a:rPr>
              <a:t>Boiling </a:t>
            </a:r>
            <a:r>
              <a:rPr lang="en-US" sz="3100" b="1" dirty="0" smtClean="0">
                <a:solidFill>
                  <a:schemeClr val="accent6"/>
                </a:solidFill>
              </a:rPr>
              <a:t>Curves (power controlled)</a:t>
            </a:r>
            <a:endParaRPr lang="en-US" sz="3100" dirty="0">
              <a:solidFill>
                <a:schemeClr val="accent6"/>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p:nvPr/>
        </p:nvPicPr>
        <p:blipFill rotWithShape="1">
          <a:blip r:embed="rId2" cstate="print"/>
          <a:srcRect t="9420"/>
          <a:stretch/>
        </p:blipFill>
        <p:spPr bwMode="auto">
          <a:xfrm>
            <a:off x="762000" y="1295400"/>
            <a:ext cx="7772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rtlCol="0">
            <a:normAutofit/>
          </a:bodyPr>
          <a:lstStyle/>
          <a:p>
            <a:pPr eaLnBrk="1" fontAlgn="auto" hangingPunct="1">
              <a:spcAft>
                <a:spcPts val="0"/>
              </a:spcAft>
              <a:defRPr/>
            </a:pPr>
            <a:r>
              <a:rPr lang="en-US" b="1" dirty="0">
                <a:solidFill>
                  <a:schemeClr val="accent2"/>
                </a:solidFill>
              </a:rPr>
              <a:t> </a:t>
            </a:r>
            <a:r>
              <a:rPr lang="en-US" sz="3100" b="1" dirty="0" smtClean="0">
                <a:solidFill>
                  <a:schemeClr val="accent6"/>
                </a:solidFill>
              </a:rPr>
              <a:t>Boiling </a:t>
            </a:r>
            <a:r>
              <a:rPr lang="en-US" sz="3100" b="1" dirty="0" smtClean="0">
                <a:solidFill>
                  <a:schemeClr val="accent6"/>
                </a:solidFill>
              </a:rPr>
              <a:t>Curves (</a:t>
            </a:r>
            <a:r>
              <a:rPr lang="en-US" sz="3100" b="1" dirty="0" smtClean="0">
                <a:solidFill>
                  <a:schemeClr val="accent6"/>
                </a:solidFill>
              </a:rPr>
              <a:t>power controlled)</a:t>
            </a:r>
            <a:endParaRPr lang="en-US" sz="3100" dirty="0">
              <a:solidFill>
                <a:schemeClr val="accent6"/>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p:nvPr/>
        </p:nvPicPr>
        <p:blipFill rotWithShape="1">
          <a:blip r:embed="rId2" cstate="print"/>
          <a:srcRect l="5140" t="5644"/>
          <a:stretch/>
        </p:blipFill>
        <p:spPr bwMode="auto">
          <a:xfrm>
            <a:off x="304800" y="914400"/>
            <a:ext cx="7391400" cy="5181600"/>
          </a:xfrm>
          <a:prstGeom prst="rect">
            <a:avLst/>
          </a:prstGeom>
          <a:noFill/>
          <a:ln w="9525">
            <a:noFill/>
            <a:miter lim="800000"/>
            <a:headEnd/>
            <a:tailEnd/>
          </a:ln>
        </p:spPr>
      </p:pic>
      <p:sp>
        <p:nvSpPr>
          <p:cNvPr id="5" name="Subtitle 2"/>
          <p:cNvSpPr txBox="1">
            <a:spLocks/>
          </p:cNvSpPr>
          <p:nvPr/>
        </p:nvSpPr>
        <p:spPr bwMode="auto">
          <a:xfrm>
            <a:off x="7696200" y="914400"/>
            <a:ext cx="1219201"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Font typeface="Arial" charset="0"/>
              <a:buNone/>
            </a:pPr>
            <a:r>
              <a:rPr lang="en-US" sz="1600" dirty="0" smtClean="0">
                <a:solidFill>
                  <a:srgbClr val="0070C0"/>
                </a:solidFill>
                <a:latin typeface="Times New Roman" pitchFamily="18" charset="0"/>
                <a:cs typeface="Times New Roman" pitchFamily="18" charset="0"/>
              </a:rPr>
              <a:t>Vary the power input to the wire while allow the wire temperature to change –power control mode by using an electrical heater</a:t>
            </a:r>
            <a:r>
              <a:rPr lang="en-US" sz="1600" dirty="0" smtClean="0">
                <a:solidFill>
                  <a:srgbClr val="0070C0"/>
                </a:solidFill>
                <a:latin typeface="Times New Roman" pitchFamily="18" charset="0"/>
                <a:cs typeface="Times New Roman" pitchFamily="18" charset="0"/>
              </a:rPr>
              <a:t>. </a:t>
            </a:r>
          </a:p>
          <a:p>
            <a:pPr eaLnBrk="1" hangingPunct="1">
              <a:lnSpc>
                <a:spcPct val="80000"/>
              </a:lnSpc>
              <a:spcBef>
                <a:spcPct val="20000"/>
              </a:spcBef>
              <a:buFont typeface="Arial" charset="0"/>
              <a:buNone/>
            </a:pPr>
            <a:r>
              <a:rPr lang="en-US" sz="1600" dirty="0" smtClean="0">
                <a:solidFill>
                  <a:srgbClr val="0070C0"/>
                </a:solidFill>
                <a:latin typeface="Times New Roman" pitchFamily="18" charset="0"/>
                <a:cs typeface="Times New Roman" pitchFamily="18" charset="0"/>
              </a:rPr>
              <a:t>Since most practical applications involve the power varying mode , the maximum heat flux is a  matter of great importance.</a:t>
            </a:r>
            <a:endParaRPr lang="en-US" sz="1600" dirty="0">
              <a:solidFill>
                <a:srgbClr val="0070C0"/>
              </a:solidFill>
              <a:latin typeface="Times New Roman" pitchFamily="18" charset="0"/>
              <a:cs typeface="Times New Roman" pitchFamily="18" charset="0"/>
            </a:endParaRPr>
          </a:p>
          <a:p>
            <a:pPr algn="ctr" eaLnBrk="1" hangingPunct="1">
              <a:lnSpc>
                <a:spcPct val="80000"/>
              </a:lnSpc>
              <a:spcBef>
                <a:spcPct val="20000"/>
              </a:spcBef>
              <a:buFont typeface="Arial" charset="0"/>
              <a:buNone/>
            </a:pPr>
            <a:endParaRPr lang="en-US" sz="1600" dirty="0">
              <a:solidFill>
                <a:srgbClr val="0070C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09600"/>
          </a:xfrm>
        </p:spPr>
        <p:txBody>
          <a:bodyPr rtlCol="0">
            <a:normAutofit fontScale="90000"/>
          </a:bodyPr>
          <a:lstStyle/>
          <a:p>
            <a:pPr eaLnBrk="1" fontAlgn="auto" hangingPunct="1">
              <a:spcAft>
                <a:spcPts val="0"/>
              </a:spcAft>
              <a:defRPr/>
            </a:pPr>
            <a:r>
              <a:rPr lang="en-US" b="1" dirty="0">
                <a:solidFill>
                  <a:schemeClr val="accent2"/>
                </a:solidFill>
              </a:rPr>
              <a:t> </a:t>
            </a:r>
            <a:r>
              <a:rPr lang="en-US" sz="3100" b="1" dirty="0" smtClean="0">
                <a:solidFill>
                  <a:schemeClr val="accent6"/>
                </a:solidFill>
              </a:rPr>
              <a:t>Boiling Heat Transfer Enhancement</a:t>
            </a:r>
            <a:endParaRPr lang="en-US" sz="3100" dirty="0">
              <a:solidFill>
                <a:schemeClr val="accent6"/>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p:nvPr/>
        </p:nvPicPr>
        <p:blipFill rotWithShape="1">
          <a:blip r:embed="rId2" cstate="print"/>
          <a:srcRect l="14221"/>
          <a:stretch/>
        </p:blipFill>
        <p:spPr bwMode="auto">
          <a:xfrm>
            <a:off x="234892" y="914400"/>
            <a:ext cx="6013508" cy="5568950"/>
          </a:xfrm>
          <a:prstGeom prst="rect">
            <a:avLst/>
          </a:prstGeom>
          <a:noFill/>
          <a:ln w="9525">
            <a:noFill/>
            <a:miter lim="800000"/>
            <a:headEnd/>
            <a:tailEnd/>
          </a:ln>
        </p:spPr>
      </p:pic>
      <p:sp>
        <p:nvSpPr>
          <p:cNvPr id="3" name="Rectangle 2"/>
          <p:cNvSpPr/>
          <p:nvPr/>
        </p:nvSpPr>
        <p:spPr>
          <a:xfrm>
            <a:off x="6269372" y="1143000"/>
            <a:ext cx="2722228" cy="3859518"/>
          </a:xfrm>
          <a:prstGeom prst="rect">
            <a:avLst/>
          </a:prstGeom>
        </p:spPr>
        <p:txBody>
          <a:bodyPr wrap="square">
            <a:spAutoFit/>
          </a:bodyPr>
          <a:lstStyle/>
          <a:p>
            <a:pPr>
              <a:lnSpc>
                <a:spcPct val="80000"/>
              </a:lnSpc>
            </a:pPr>
            <a:r>
              <a:rPr lang="en-US" dirty="0">
                <a:solidFill>
                  <a:srgbClr val="002060"/>
                </a:solidFill>
                <a:latin typeface="Times New Roman" pitchFamily="18" charset="0"/>
                <a:cs typeface="Times New Roman" pitchFamily="18" charset="0"/>
              </a:rPr>
              <a:t>Enhancement surfaces include: (1) coating of very porous material formed by sintering, brazing, flame spraying, electrolytic deposition, or foaming , and  (2) mechanically machined or formed double reentrant cavities to ensure continuous vapor trapping.</a:t>
            </a:r>
          </a:p>
          <a:p>
            <a:pPr>
              <a:lnSpc>
                <a:spcPct val="80000"/>
              </a:lnSpc>
            </a:pPr>
            <a:endParaRPr lang="en-US" dirty="0">
              <a:solidFill>
                <a:srgbClr val="002060"/>
              </a:solidFill>
              <a:latin typeface="Times New Roman" pitchFamily="18" charset="0"/>
              <a:cs typeface="Times New Roman" pitchFamily="18" charset="0"/>
            </a:endParaRPr>
          </a:p>
          <a:p>
            <a:pPr>
              <a:lnSpc>
                <a:spcPct val="80000"/>
              </a:lnSpc>
            </a:pPr>
            <a:r>
              <a:rPr lang="en-US" dirty="0">
                <a:solidFill>
                  <a:srgbClr val="002060"/>
                </a:solidFill>
                <a:latin typeface="Times New Roman" pitchFamily="18" charset="0"/>
                <a:cs typeface="Times New Roman" pitchFamily="18" charset="0"/>
              </a:rPr>
              <a:t>These surfaces provide for continuous renewal of vapor at the nucleation sites and heat transfer augmentation by more than an order of magnitude.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0"/>
            <a:ext cx="7772400" cy="609600"/>
          </a:xfrm>
        </p:spPr>
        <p:txBody>
          <a:bodyPr rtlCol="0">
            <a:normAutofit fontScale="90000"/>
          </a:bodyPr>
          <a:lstStyle/>
          <a:p>
            <a:pPr eaLnBrk="1" fontAlgn="auto" hangingPunct="1">
              <a:spcAft>
                <a:spcPts val="0"/>
              </a:spcAft>
              <a:defRPr/>
            </a:pPr>
            <a:r>
              <a:rPr lang="en-US" b="1" dirty="0">
                <a:solidFill>
                  <a:schemeClr val="accent2"/>
                </a:solidFill>
              </a:rPr>
              <a:t> </a:t>
            </a:r>
            <a:r>
              <a:rPr lang="en-US" sz="3100" b="1" dirty="0" smtClean="0">
                <a:solidFill>
                  <a:schemeClr val="accent6"/>
                </a:solidFill>
              </a:rPr>
              <a:t>Flow Boiling for </a:t>
            </a:r>
            <a:r>
              <a:rPr lang="en-US" sz="3100" b="1" dirty="0">
                <a:solidFill>
                  <a:schemeClr val="accent6"/>
                </a:solidFill>
              </a:rPr>
              <a:t>I</a:t>
            </a:r>
            <a:r>
              <a:rPr lang="en-US" sz="3100" b="1" dirty="0" smtClean="0">
                <a:solidFill>
                  <a:schemeClr val="accent6"/>
                </a:solidFill>
              </a:rPr>
              <a:t>ndustrial Applications </a:t>
            </a:r>
            <a:r>
              <a:rPr lang="en-US" sz="1200" b="1" dirty="0" smtClean="0">
                <a:solidFill>
                  <a:schemeClr val="accent6"/>
                </a:solidFill>
              </a:rPr>
              <a:t>(Google images)</a:t>
            </a:r>
            <a:endParaRPr lang="en-US" sz="3100" dirty="0">
              <a:solidFill>
                <a:schemeClr val="accent6"/>
              </a:solidFill>
            </a:endParaRPr>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Subtitle 2"/>
          <p:cNvSpPr>
            <a:spLocks noGrp="1"/>
          </p:cNvSpPr>
          <p:nvPr>
            <p:ph type="subTitle" idx="1"/>
          </p:nvPr>
        </p:nvSpPr>
        <p:spPr>
          <a:xfrm>
            <a:off x="918245" y="762000"/>
            <a:ext cx="7467600" cy="4800600"/>
          </a:xfrm>
        </p:spPr>
        <p:txBody>
          <a:bodyPr/>
          <a:lstStyle/>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r>
              <a:rPr lang="en-US" sz="2000" dirty="0" smtClean="0">
                <a:solidFill>
                  <a:srgbClr val="002060"/>
                </a:solidFill>
                <a:latin typeface="Times New Roman" pitchFamily="18" charset="0"/>
                <a:cs typeface="Times New Roman" pitchFamily="18" charset="0"/>
              </a:rPr>
              <a:t>  </a:t>
            </a:r>
          </a:p>
          <a:p>
            <a:pPr algn="l" eaLnBrk="1" hangingPunct="1">
              <a:lnSpc>
                <a:spcPct val="80000"/>
              </a:lnSpc>
            </a:pPr>
            <a:endParaRPr lang="en-US" sz="2000" b="1"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endParaRPr lang="en-US" sz="2000" dirty="0" smtClean="0">
              <a:solidFill>
                <a:srgbClr val="002060"/>
              </a:solidFill>
              <a:latin typeface="Times New Roman" pitchFamily="18" charset="0"/>
              <a:cs typeface="Times New Roman" pitchFamily="18" charset="0"/>
            </a:endParaRPr>
          </a:p>
          <a:p>
            <a:pPr algn="l" eaLnBrk="1" hangingPunct="1">
              <a:lnSpc>
                <a:spcPct val="80000"/>
              </a:lnSpc>
            </a:pPr>
            <a:r>
              <a:rPr lang="en-US" sz="2400" dirty="0" smtClean="0">
                <a:solidFill>
                  <a:srgbClr val="002060"/>
                </a:solidFill>
              </a:rPr>
              <a:t> </a:t>
            </a:r>
          </a:p>
        </p:txBody>
      </p:sp>
      <p:pic>
        <p:nvPicPr>
          <p:cNvPr id="1741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2920"/>
          <a:stretch/>
        </p:blipFill>
        <p:spPr bwMode="auto">
          <a:xfrm>
            <a:off x="1524000" y="4049130"/>
            <a:ext cx="4876800" cy="20420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2362200" y="6091150"/>
            <a:ext cx="4419600" cy="313932"/>
          </a:xfrm>
          <a:prstGeom prst="rect">
            <a:avLst/>
          </a:prstGeom>
        </p:spPr>
        <p:txBody>
          <a:bodyPr wrap="square">
            <a:spAutoFit/>
          </a:bodyPr>
          <a:lstStyle/>
          <a:p>
            <a:pPr>
              <a:lnSpc>
                <a:spcPct val="80000"/>
              </a:lnSpc>
            </a:pPr>
            <a:r>
              <a:rPr lang="en-US" dirty="0" smtClean="0">
                <a:solidFill>
                  <a:srgbClr val="002060"/>
                </a:solidFill>
                <a:latin typeface="Times New Roman" pitchFamily="18" charset="0"/>
                <a:cs typeface="Times New Roman" pitchFamily="18" charset="0"/>
              </a:rPr>
              <a:t>The fluid may be highly pressurized.</a:t>
            </a:r>
            <a:endParaRPr lang="en-US" dirty="0">
              <a:solidFill>
                <a:srgbClr val="002060"/>
              </a:solidFill>
              <a:latin typeface="Times New Roman" pitchFamily="18" charset="0"/>
              <a:cs typeface="Times New Roman" pitchFamily="18" charset="0"/>
            </a:endParaRPr>
          </a:p>
        </p:txBody>
      </p:sp>
      <p:pic>
        <p:nvPicPr>
          <p:cNvPr id="17412" name="Picture 4" descr="http://web.engr.oregonstate.edu/%7Earistopo/nuclear/pwr-cycle.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5202" y="539586"/>
            <a:ext cx="7191997" cy="351373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TotalTime>
  <Words>369</Words>
  <Application>Microsoft Office PowerPoint</Application>
  <PresentationFormat>On-screen Show (4:3)</PresentationFormat>
  <Paragraphs>79</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 Chapter 10: Boiling and Condensation</vt:lpstr>
      <vt:lpstr> Boiling Heat Transfer</vt:lpstr>
      <vt:lpstr> Boiling Curves</vt:lpstr>
      <vt:lpstr> Boiling Curves (temperature controlled)</vt:lpstr>
      <vt:lpstr> Boiling  Modes (Google)</vt:lpstr>
      <vt:lpstr> Boiling Curves (power controlled)</vt:lpstr>
      <vt:lpstr> Boiling Curves (power controlled)</vt:lpstr>
      <vt:lpstr> Boiling Heat Transfer Enhancement</vt:lpstr>
      <vt:lpstr> Flow Boiling for Industrial Applications (Google images)</vt:lpstr>
      <vt:lpstr> Flow Boiling for Industrial Applications (Google images)</vt:lpstr>
      <vt:lpstr> Condensation Heat Transfer </vt:lpstr>
      <vt:lpstr> Laminar Film Condensation on a Vertical Plate </vt:lpstr>
      <vt:lpstr> Laminar Film Condensation on a Vertical Plate – Nusselt Solution </vt:lpstr>
    </vt:vector>
  </TitlesOfParts>
  <Company>FIU-CEC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cao</dc:creator>
  <cp:lastModifiedBy>mme</cp:lastModifiedBy>
  <cp:revision>33</cp:revision>
  <dcterms:created xsi:type="dcterms:W3CDTF">2009-04-08T15:28:32Z</dcterms:created>
  <dcterms:modified xsi:type="dcterms:W3CDTF">2017-07-16T15:39:27Z</dcterms:modified>
</cp:coreProperties>
</file>