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411" r:id="rId4"/>
    <p:sldId id="415" r:id="rId5"/>
    <p:sldId id="416" r:id="rId6"/>
    <p:sldId id="412" r:id="rId7"/>
    <p:sldId id="413" r:id="rId8"/>
    <p:sldId id="414" r:id="rId9"/>
    <p:sldId id="257" r:id="rId10"/>
    <p:sldId id="258" r:id="rId11"/>
    <p:sldId id="259" r:id="rId12"/>
    <p:sldId id="260" r:id="rId13"/>
    <p:sldId id="265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274" r:id="rId27"/>
    <p:sldId id="429" r:id="rId28"/>
    <p:sldId id="430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451" r:id="rId40"/>
    <p:sldId id="452" r:id="rId41"/>
    <p:sldId id="453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454" r:id="rId50"/>
    <p:sldId id="455" r:id="rId51"/>
    <p:sldId id="456" r:id="rId52"/>
    <p:sldId id="292" r:id="rId53"/>
    <p:sldId id="293" r:id="rId54"/>
    <p:sldId id="294" r:id="rId55"/>
    <p:sldId id="295" r:id="rId56"/>
    <p:sldId id="441" r:id="rId57"/>
    <p:sldId id="449" r:id="rId58"/>
    <p:sldId id="450" r:id="rId59"/>
    <p:sldId id="442" r:id="rId60"/>
    <p:sldId id="443" r:id="rId61"/>
    <p:sldId id="444" r:id="rId62"/>
    <p:sldId id="445" r:id="rId63"/>
    <p:sldId id="446" r:id="rId64"/>
    <p:sldId id="447" r:id="rId65"/>
    <p:sldId id="457" r:id="rId66"/>
    <p:sldId id="297" r:id="rId67"/>
    <p:sldId id="262" r:id="rId68"/>
    <p:sldId id="263" r:id="rId69"/>
    <p:sldId id="264" r:id="rId70"/>
    <p:sldId id="458" r:id="rId71"/>
    <p:sldId id="459" r:id="rId72"/>
    <p:sldId id="460" r:id="rId73"/>
    <p:sldId id="464" r:id="rId74"/>
    <p:sldId id="461" r:id="rId75"/>
    <p:sldId id="462" r:id="rId76"/>
    <p:sldId id="465" r:id="rId77"/>
    <p:sldId id="466" r:id="rId78"/>
    <p:sldId id="467" r:id="rId79"/>
    <p:sldId id="470" r:id="rId80"/>
    <p:sldId id="471" r:id="rId81"/>
    <p:sldId id="468" r:id="rId82"/>
    <p:sldId id="469" r:id="rId83"/>
    <p:sldId id="298" r:id="rId84"/>
    <p:sldId id="304" r:id="rId85"/>
    <p:sldId id="308" r:id="rId86"/>
    <p:sldId id="472" r:id="rId87"/>
    <p:sldId id="473" r:id="rId88"/>
    <p:sldId id="309" r:id="rId89"/>
    <p:sldId id="311" r:id="rId90"/>
    <p:sldId id="312" r:id="rId91"/>
    <p:sldId id="313" r:id="rId92"/>
    <p:sldId id="314" r:id="rId93"/>
    <p:sldId id="315" r:id="rId94"/>
    <p:sldId id="316" r:id="rId95"/>
    <p:sldId id="317" r:id="rId96"/>
    <p:sldId id="318" r:id="rId97"/>
    <p:sldId id="319" r:id="rId98"/>
    <p:sldId id="320" r:id="rId99"/>
    <p:sldId id="321" r:id="rId100"/>
    <p:sldId id="322" r:id="rId101"/>
    <p:sldId id="323" r:id="rId102"/>
    <p:sldId id="324" r:id="rId103"/>
    <p:sldId id="325" r:id="rId104"/>
    <p:sldId id="326" r:id="rId105"/>
    <p:sldId id="327" r:id="rId106"/>
    <p:sldId id="328" r:id="rId107"/>
    <p:sldId id="329" r:id="rId108"/>
    <p:sldId id="330" r:id="rId109"/>
    <p:sldId id="331" r:id="rId110"/>
    <p:sldId id="332" r:id="rId111"/>
    <p:sldId id="333" r:id="rId112"/>
    <p:sldId id="334" r:id="rId113"/>
    <p:sldId id="335" r:id="rId114"/>
    <p:sldId id="336" r:id="rId115"/>
    <p:sldId id="337" r:id="rId116"/>
    <p:sldId id="338" r:id="rId117"/>
    <p:sldId id="339" r:id="rId118"/>
    <p:sldId id="340" r:id="rId119"/>
    <p:sldId id="341" r:id="rId120"/>
    <p:sldId id="342" r:id="rId121"/>
    <p:sldId id="343" r:id="rId122"/>
    <p:sldId id="344" r:id="rId123"/>
    <p:sldId id="345" r:id="rId124"/>
    <p:sldId id="346" r:id="rId125"/>
    <p:sldId id="347" r:id="rId126"/>
    <p:sldId id="348" r:id="rId127"/>
    <p:sldId id="349" r:id="rId128"/>
    <p:sldId id="350" r:id="rId129"/>
    <p:sldId id="351" r:id="rId130"/>
    <p:sldId id="352" r:id="rId131"/>
    <p:sldId id="353" r:id="rId132"/>
    <p:sldId id="354" r:id="rId133"/>
    <p:sldId id="355" r:id="rId134"/>
    <p:sldId id="356" r:id="rId135"/>
    <p:sldId id="357" r:id="rId136"/>
    <p:sldId id="358" r:id="rId137"/>
    <p:sldId id="359" r:id="rId138"/>
    <p:sldId id="360" r:id="rId139"/>
    <p:sldId id="361" r:id="rId140"/>
    <p:sldId id="362" r:id="rId141"/>
    <p:sldId id="363" r:id="rId142"/>
    <p:sldId id="364" r:id="rId143"/>
    <p:sldId id="365" r:id="rId144"/>
    <p:sldId id="366" r:id="rId145"/>
    <p:sldId id="367" r:id="rId146"/>
    <p:sldId id="368" r:id="rId147"/>
    <p:sldId id="369" r:id="rId148"/>
    <p:sldId id="370" r:id="rId149"/>
    <p:sldId id="371" r:id="rId150"/>
    <p:sldId id="372" r:id="rId151"/>
    <p:sldId id="373" r:id="rId152"/>
    <p:sldId id="374" r:id="rId153"/>
    <p:sldId id="375" r:id="rId154"/>
    <p:sldId id="376" r:id="rId155"/>
    <p:sldId id="377" r:id="rId156"/>
    <p:sldId id="378" r:id="rId157"/>
    <p:sldId id="379" r:id="rId158"/>
    <p:sldId id="380" r:id="rId159"/>
    <p:sldId id="381" r:id="rId160"/>
    <p:sldId id="382" r:id="rId161"/>
    <p:sldId id="383" r:id="rId162"/>
    <p:sldId id="384" r:id="rId163"/>
    <p:sldId id="385" r:id="rId164"/>
    <p:sldId id="386" r:id="rId165"/>
    <p:sldId id="387" r:id="rId166"/>
    <p:sldId id="388" r:id="rId167"/>
    <p:sldId id="389" r:id="rId168"/>
    <p:sldId id="390" r:id="rId169"/>
    <p:sldId id="391" r:id="rId170"/>
    <p:sldId id="392" r:id="rId171"/>
    <p:sldId id="393" r:id="rId172"/>
    <p:sldId id="394" r:id="rId173"/>
    <p:sldId id="395" r:id="rId174"/>
    <p:sldId id="396" r:id="rId175"/>
    <p:sldId id="397" r:id="rId176"/>
    <p:sldId id="398" r:id="rId177"/>
    <p:sldId id="399" r:id="rId178"/>
    <p:sldId id="400" r:id="rId179"/>
    <p:sldId id="401" r:id="rId180"/>
    <p:sldId id="402" r:id="rId181"/>
    <p:sldId id="403" r:id="rId182"/>
    <p:sldId id="404" r:id="rId183"/>
    <p:sldId id="405" r:id="rId184"/>
    <p:sldId id="406" r:id="rId185"/>
    <p:sldId id="407" r:id="rId186"/>
    <p:sldId id="408" r:id="rId187"/>
    <p:sldId id="409" r:id="rId188"/>
    <p:sldId id="410" r:id="rId1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FF1FC-1B95-4EAE-A5A3-C5ACDDEB00F6}" type="datetimeFigureOut">
              <a:rPr lang="en-US" smtClean="0"/>
              <a:pPr/>
              <a:t>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ABD8A-95D3-41E9-B196-65B63CDBAD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6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10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15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Signals and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Spring </a:t>
            </a:r>
            <a:r>
              <a:rPr lang="en-US" smtClean="0"/>
              <a:t>2013</a:t>
            </a:r>
            <a:endParaRPr lang="en-US" dirty="0" smtClean="0"/>
          </a:p>
          <a:p>
            <a:r>
              <a:rPr lang="en-US" dirty="0" smtClean="0"/>
              <a:t>Dr. Jean </a:t>
            </a:r>
            <a:r>
              <a:rPr lang="en-US" dirty="0" err="1" smtClean="0"/>
              <a:t>Andrian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5800"/>
            <a:ext cx="8229600" cy="381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585787"/>
            <a:ext cx="82867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381000"/>
            <a:ext cx="815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376237"/>
            <a:ext cx="8162925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457200"/>
            <a:ext cx="8153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95287"/>
            <a:ext cx="82677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66712"/>
            <a:ext cx="83058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" y="381000"/>
            <a:ext cx="82010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390525"/>
            <a:ext cx="818197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419100"/>
            <a:ext cx="81819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7" y="409575"/>
            <a:ext cx="812482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Reading assignment:</a:t>
            </a:r>
          </a:p>
          <a:p>
            <a:pPr>
              <a:buNone/>
            </a:pPr>
            <a:r>
              <a:rPr lang="en-US" dirty="0" smtClean="0"/>
              <a:t>Chapter 2: sections 2.4, 2.5, 2.6, 2.7, and 2.8 pp 115-140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-685800"/>
            <a:ext cx="8229600" cy="381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" y="219075"/>
            <a:ext cx="85629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9575"/>
            <a:ext cx="80772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" y="409575"/>
            <a:ext cx="80295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" y="381000"/>
            <a:ext cx="81438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385762"/>
            <a:ext cx="81343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2" y="461962"/>
            <a:ext cx="79914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2" y="371475"/>
            <a:ext cx="82962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404812"/>
            <a:ext cx="81534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" y="333375"/>
            <a:ext cx="82581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404812"/>
            <a:ext cx="81534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" y="428625"/>
            <a:ext cx="82010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-457200"/>
            <a:ext cx="8229600" cy="762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" y="219075"/>
            <a:ext cx="85629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404812"/>
            <a:ext cx="82391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442912"/>
            <a:ext cx="809625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2" y="395287"/>
            <a:ext cx="82962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357187"/>
            <a:ext cx="82486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61950"/>
            <a:ext cx="82677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395287"/>
            <a:ext cx="817245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400050"/>
            <a:ext cx="816292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428625"/>
            <a:ext cx="81819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Fourier Representations of Signals and Linear Time-Invariant Systems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Reading Assignment: 3.1, 3.2,3.3, 3.5, 3.7, 3.8, 3.9,3.10, 3.11, 3.12,3.13, 3.14, 3.15, 3.16,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5800"/>
            <a:ext cx="8229600" cy="304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366712"/>
            <a:ext cx="832485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" y="447675"/>
            <a:ext cx="831532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6237"/>
            <a:ext cx="82296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371475"/>
            <a:ext cx="82486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400050"/>
            <a:ext cx="823912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385762"/>
            <a:ext cx="83629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2" y="385762"/>
            <a:ext cx="822007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71475"/>
            <a:ext cx="82867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376237"/>
            <a:ext cx="81534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414337"/>
            <a:ext cx="819150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57187"/>
            <a:ext cx="82677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13047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376237"/>
            <a:ext cx="81915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433387"/>
            <a:ext cx="80962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395287"/>
            <a:ext cx="81915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395287"/>
            <a:ext cx="824865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" y="366712"/>
            <a:ext cx="82010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390525"/>
            <a:ext cx="81153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4812"/>
            <a:ext cx="8229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390525"/>
            <a:ext cx="81724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409575"/>
            <a:ext cx="81915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00050"/>
            <a:ext cx="82296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6" y="304800"/>
            <a:ext cx="8776924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" y="314325"/>
            <a:ext cx="82010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285750"/>
            <a:ext cx="81724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" y="361950"/>
            <a:ext cx="831532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2" y="404812"/>
            <a:ext cx="82200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385762"/>
            <a:ext cx="83248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361950"/>
            <a:ext cx="818197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" y="395287"/>
            <a:ext cx="804862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400050"/>
            <a:ext cx="83058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57187"/>
            <a:ext cx="82677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2" y="390525"/>
            <a:ext cx="829627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64870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366712"/>
            <a:ext cx="82391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" y="390525"/>
            <a:ext cx="816292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" y="428625"/>
            <a:ext cx="82010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47662"/>
            <a:ext cx="82677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376237"/>
            <a:ext cx="8239125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400050"/>
            <a:ext cx="81343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400050"/>
            <a:ext cx="818197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381000"/>
            <a:ext cx="81343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30" y="381000"/>
            <a:ext cx="797765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400050"/>
            <a:ext cx="81534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" y="357187"/>
            <a:ext cx="83153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395287"/>
            <a:ext cx="81153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366712"/>
            <a:ext cx="818197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409575"/>
            <a:ext cx="82677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90525"/>
            <a:ext cx="82677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385762"/>
            <a:ext cx="81343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419100"/>
            <a:ext cx="82486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2" y="361950"/>
            <a:ext cx="833437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390525"/>
            <a:ext cx="82105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300" y="609600"/>
            <a:ext cx="87431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" y="347662"/>
            <a:ext cx="814387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385762"/>
            <a:ext cx="81343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" y="338137"/>
            <a:ext cx="804862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419100"/>
            <a:ext cx="82391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409575"/>
            <a:ext cx="823912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390525"/>
            <a:ext cx="82105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7" y="347662"/>
            <a:ext cx="827722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" y="361950"/>
            <a:ext cx="820102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2" y="414337"/>
            <a:ext cx="82962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04" y="609600"/>
            <a:ext cx="8681796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381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Reading assignment:</a:t>
            </a:r>
          </a:p>
          <a:p>
            <a:pPr>
              <a:buNone/>
            </a:pPr>
            <a:r>
              <a:rPr lang="en-US" dirty="0" smtClean="0"/>
              <a:t>Signals and Systems by </a:t>
            </a:r>
            <a:r>
              <a:rPr lang="en-US" dirty="0" err="1" smtClean="0"/>
              <a:t>Haykin</a:t>
            </a:r>
            <a:r>
              <a:rPr lang="en-US" dirty="0" smtClean="0"/>
              <a:t> and Van </a:t>
            </a:r>
            <a:r>
              <a:rPr lang="en-US" dirty="0" err="1" smtClean="0"/>
              <a:t>Veen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Chapter 1, sections 1.1 to 1.8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80" y="381000"/>
            <a:ext cx="911922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853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28" y="381000"/>
            <a:ext cx="9073472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18" y="457200"/>
            <a:ext cx="903178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86" y="457200"/>
            <a:ext cx="89269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66" y="457200"/>
            <a:ext cx="8985571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 signal is referred to as an </a:t>
            </a:r>
            <a:r>
              <a:rPr lang="en-US" i="1" dirty="0" smtClean="0"/>
              <a:t>energy signal </a:t>
            </a:r>
            <a:r>
              <a:rPr lang="en-US" dirty="0" smtClean="0"/>
              <a:t>if and only if the total energy of the signal satisfies the condition</a:t>
            </a:r>
          </a:p>
          <a:p>
            <a:pPr>
              <a:buNone/>
            </a:pPr>
            <a:r>
              <a:rPr lang="en-US" dirty="0" smtClean="0"/>
              <a:t>                               0 &lt; E &lt; ∞</a:t>
            </a:r>
          </a:p>
          <a:p>
            <a:pPr>
              <a:buNone/>
            </a:pPr>
            <a:r>
              <a:rPr lang="en-US" dirty="0" smtClean="0"/>
              <a:t>The signal is referred to as a </a:t>
            </a:r>
            <a:r>
              <a:rPr lang="en-US" i="1" dirty="0" smtClean="0"/>
              <a:t>power signal </a:t>
            </a:r>
            <a:r>
              <a:rPr lang="en-US" dirty="0" smtClean="0"/>
              <a:t>if and only if the average power of the signal satisfies the condition        0 &lt; P &lt; ∞</a:t>
            </a:r>
          </a:p>
          <a:p>
            <a:pPr>
              <a:buNone/>
            </a:pPr>
            <a:r>
              <a:rPr lang="en-US" dirty="0" smtClean="0"/>
              <a:t>The energy and power classifications of signals are mutually exclusive. In particular , an energy signal has zero average power, whereas a power signal has infinite energy. Periodic signals and random signals are usually viewed as power signals, whereas signals that are both deterministic and </a:t>
            </a:r>
            <a:r>
              <a:rPr lang="en-US" dirty="0" err="1" smtClean="0"/>
              <a:t>aperiodic</a:t>
            </a:r>
            <a:r>
              <a:rPr lang="en-US" dirty="0" smtClean="0"/>
              <a:t> are usually viewed as energy signals.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58" y="457200"/>
            <a:ext cx="909534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90" y="381000"/>
            <a:ext cx="915629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28" y="457200"/>
            <a:ext cx="9008771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89" y="381000"/>
            <a:ext cx="8357511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39" y="533400"/>
            <a:ext cx="8710661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36" y="457200"/>
            <a:ext cx="881526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6" y="381000"/>
            <a:ext cx="898823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24" y="457200"/>
            <a:ext cx="8975776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29" y="457200"/>
            <a:ext cx="860045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6" y="762000"/>
            <a:ext cx="913842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948" y="533400"/>
            <a:ext cx="8795852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101"/>
            <a:ext cx="7977187" cy="61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60"/>
            <a:ext cx="9067800" cy="667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282"/>
            <a:ext cx="7696200" cy="647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349"/>
            <a:ext cx="8915400" cy="655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3999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304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Elementary Signals</a:t>
            </a:r>
          </a:p>
          <a:p>
            <a:pPr>
              <a:buNone/>
            </a:pPr>
            <a:r>
              <a:rPr lang="en-US" i="1" dirty="0" smtClean="0"/>
              <a:t>CT Real Exponential Signals:</a:t>
            </a:r>
          </a:p>
          <a:p>
            <a:pPr>
              <a:buNone/>
            </a:pPr>
            <a:r>
              <a:rPr lang="en-US" i="1" dirty="0" smtClean="0"/>
              <a:t>				</a:t>
            </a:r>
          </a:p>
          <a:p>
            <a:pPr>
              <a:buNone/>
            </a:pPr>
            <a:endParaRPr lang="en-US" u="sng" dirty="0" smtClean="0"/>
          </a:p>
          <a:p>
            <a:pPr>
              <a:buNone/>
            </a:pPr>
            <a:r>
              <a:rPr lang="en-US" i="1" dirty="0" smtClean="0"/>
              <a:t>B </a:t>
            </a:r>
            <a:r>
              <a:rPr lang="en-US" dirty="0" smtClean="0"/>
              <a:t>and </a:t>
            </a:r>
            <a:r>
              <a:rPr lang="en-US" i="1" dirty="0" smtClean="0"/>
              <a:t>a </a:t>
            </a:r>
            <a:r>
              <a:rPr lang="en-US" dirty="0" smtClean="0"/>
              <a:t>are real parameters</a:t>
            </a:r>
          </a:p>
          <a:p>
            <a:pPr>
              <a:buNone/>
            </a:pPr>
            <a:endParaRPr lang="en-US" i="1" dirty="0" smtClean="0"/>
          </a:p>
          <a:p>
            <a:r>
              <a:rPr lang="en-US" dirty="0" smtClean="0"/>
              <a:t>If </a:t>
            </a:r>
            <a:r>
              <a:rPr lang="en-US" i="1" dirty="0" smtClean="0"/>
              <a:t>a </a:t>
            </a:r>
            <a:r>
              <a:rPr lang="en-US" dirty="0" smtClean="0"/>
              <a:t>&lt; 0, we have a </a:t>
            </a:r>
            <a:r>
              <a:rPr lang="en-US" i="1" dirty="0" smtClean="0"/>
              <a:t>decaying exponential</a:t>
            </a:r>
          </a:p>
          <a:p>
            <a:r>
              <a:rPr lang="en-US" dirty="0" smtClean="0"/>
              <a:t>If </a:t>
            </a:r>
            <a:r>
              <a:rPr lang="en-US" i="1" dirty="0" smtClean="0"/>
              <a:t>a </a:t>
            </a:r>
            <a:r>
              <a:rPr lang="en-US" dirty="0" smtClean="0"/>
              <a:t>&gt; 0, we have a </a:t>
            </a:r>
            <a:r>
              <a:rPr lang="en-US" i="1" dirty="0" smtClean="0"/>
              <a:t>growing exponential</a:t>
            </a:r>
          </a:p>
          <a:p>
            <a:r>
              <a:rPr lang="en-US" dirty="0" smtClean="0"/>
              <a:t>If </a:t>
            </a:r>
            <a:r>
              <a:rPr lang="en-US" i="1" dirty="0" smtClean="0"/>
              <a:t>a </a:t>
            </a:r>
            <a:r>
              <a:rPr lang="en-US" dirty="0" smtClean="0"/>
              <a:t>= 0, the signal </a:t>
            </a:r>
            <a:r>
              <a:rPr lang="en-US" i="1" dirty="0" smtClean="0"/>
              <a:t>x(t) </a:t>
            </a:r>
            <a:r>
              <a:rPr lang="en-US" dirty="0" smtClean="0"/>
              <a:t>reduces to a DC signal equal to a constant B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00400" y="1320800"/>
          <a:ext cx="1752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3" imgW="685800" imgH="228600" progId="Equation.3">
                  <p:embed/>
                </p:oleObj>
              </mc:Choice>
              <mc:Fallback>
                <p:oleObj name="Equation" r:id="rId3" imgW="6858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320800"/>
                        <a:ext cx="17526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DT Real Exponential Signals</a:t>
            </a:r>
          </a:p>
          <a:p>
            <a:pPr>
              <a:buNone/>
            </a:pPr>
            <a:endParaRPr lang="en-US" u="sng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0 &lt; </a:t>
            </a:r>
            <a:r>
              <a:rPr lang="en-US" i="1" dirty="0" smtClean="0"/>
              <a:t>r </a:t>
            </a:r>
            <a:r>
              <a:rPr lang="en-US" dirty="0" smtClean="0"/>
              <a:t>&lt; 1, </a:t>
            </a:r>
            <a:r>
              <a:rPr lang="en-US" i="1" dirty="0" smtClean="0"/>
              <a:t>decaying exponential</a:t>
            </a:r>
          </a:p>
          <a:p>
            <a:pPr>
              <a:buNone/>
            </a:pPr>
            <a:r>
              <a:rPr lang="en-US" dirty="0" smtClean="0"/>
              <a:t>r &gt; 1, </a:t>
            </a:r>
            <a:r>
              <a:rPr lang="en-US" i="1" dirty="0" smtClean="0"/>
              <a:t>growing exponential</a:t>
            </a:r>
          </a:p>
          <a:p>
            <a:pPr>
              <a:buNone/>
            </a:pPr>
            <a:r>
              <a:rPr lang="en-US" i="1" dirty="0" smtClean="0"/>
              <a:t>r </a:t>
            </a:r>
            <a:r>
              <a:rPr lang="en-US" dirty="0" smtClean="0"/>
              <a:t>&lt; 0, the DT exponential signal x[n]  assumes alternating signs depending on the parity of n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657599" y="990600"/>
          <a:ext cx="189653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599" y="990600"/>
                        <a:ext cx="1896533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267200" y="1775542"/>
          <a:ext cx="1066800" cy="688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5" imgW="393480" imgH="203040" progId="Equation.3">
                  <p:embed/>
                </p:oleObj>
              </mc:Choice>
              <mc:Fallback>
                <p:oleObj name="Equation" r:id="rId5" imgW="3934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775542"/>
                        <a:ext cx="1066800" cy="6882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14800" y="2590800"/>
          <a:ext cx="134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7" imgW="672840" imgH="228600" progId="Equation.3">
                  <p:embed/>
                </p:oleObj>
              </mc:Choice>
              <mc:Fallback>
                <p:oleObj name="Equation" r:id="rId7" imgW="67284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590800"/>
                        <a:ext cx="13462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3843" y="0"/>
            <a:ext cx="355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CT Real Sinusoidal Signals</a:t>
            </a:r>
          </a:p>
          <a:p>
            <a:pPr>
              <a:buNone/>
            </a:pPr>
            <a:endParaRPr lang="en-US" u="sng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where </a:t>
            </a:r>
            <a:r>
              <a:rPr lang="en-US" i="1" dirty="0" smtClean="0"/>
              <a:t>A </a:t>
            </a:r>
            <a:r>
              <a:rPr lang="en-US" dirty="0" smtClean="0"/>
              <a:t>is the amplitude, </a:t>
            </a:r>
            <a:r>
              <a:rPr lang="el-GR" dirty="0" smtClean="0"/>
              <a:t>ω</a:t>
            </a:r>
            <a:r>
              <a:rPr lang="en-US" baseline="-25000" dirty="0" smtClean="0"/>
              <a:t>0</a:t>
            </a:r>
            <a:r>
              <a:rPr lang="en-US" dirty="0" smtClean="0"/>
              <a:t> is the angular frequency in radians per second, and </a:t>
            </a:r>
            <a:r>
              <a:rPr lang="el-GR" dirty="0" smtClean="0"/>
              <a:t>φ</a:t>
            </a:r>
            <a:r>
              <a:rPr lang="en-US" dirty="0" smtClean="0"/>
              <a:t> is the phase angle in radians. The sinusoidal signal is a periodic signal with period T</a:t>
            </a:r>
            <a:r>
              <a:rPr lang="en-US" baseline="-25000" dirty="0" smtClean="0"/>
              <a:t>0</a:t>
            </a:r>
            <a:r>
              <a:rPr lang="en-US" dirty="0" smtClean="0"/>
              <a:t> given by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28975" y="882650"/>
          <a:ext cx="3175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Equation" r:id="rId3" imgW="1269720" imgH="228600" progId="Equation.3">
                  <p:embed/>
                </p:oleObj>
              </mc:Choice>
              <mc:Fallback>
                <p:oleObj name="Equation" r:id="rId3" imgW="12697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975" y="882650"/>
                        <a:ext cx="31750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459163" y="4343400"/>
          <a:ext cx="1312862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5" name="Equation" r:id="rId5" imgW="533160" imgH="431640" progId="Equation.3">
                  <p:embed/>
                </p:oleObj>
              </mc:Choice>
              <mc:Fallback>
                <p:oleObj name="Equation" r:id="rId5" imgW="53316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163" y="4343400"/>
                        <a:ext cx="1312862" cy="1062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3573"/>
            <a:ext cx="5259023" cy="340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7" y="457200"/>
            <a:ext cx="9064886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12" y="723900"/>
            <a:ext cx="71913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5" y="533400"/>
            <a:ext cx="895149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477" y="457200"/>
            <a:ext cx="916347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CT General Complex Exponential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where </a:t>
            </a:r>
            <a:r>
              <a:rPr lang="en-US" i="1" dirty="0" smtClean="0"/>
              <a:t>C </a:t>
            </a:r>
            <a:r>
              <a:rPr lang="en-US" dirty="0" smtClean="0"/>
              <a:t>and </a:t>
            </a:r>
            <a:r>
              <a:rPr lang="en-US" i="1" dirty="0" smtClean="0"/>
              <a:t>s </a:t>
            </a:r>
            <a:r>
              <a:rPr lang="en-US" dirty="0" smtClean="0"/>
              <a:t>are complex numbers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and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then</a:t>
            </a:r>
          </a:p>
          <a:p>
            <a:pPr>
              <a:buNone/>
            </a:pPr>
            <a:r>
              <a:rPr lang="en-US" dirty="0" smtClean="0"/>
              <a:t>or using Euler’s identity 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76600" y="1066800"/>
          <a:ext cx="179493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Equation" r:id="rId3" imgW="672840" imgH="228600" progId="Equation.3">
                  <p:embed/>
                </p:oleObj>
              </mc:Choice>
              <mc:Fallback>
                <p:oleObj name="Equation" r:id="rId3" imgW="6728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066800"/>
                        <a:ext cx="1794933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429000" y="2514600"/>
          <a:ext cx="1295400" cy="51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Equation" r:id="rId5" imgW="634680" imgH="253800" progId="Equation.3">
                  <p:embed/>
                </p:oleObj>
              </mc:Choice>
              <mc:Fallback>
                <p:oleObj name="Equation" r:id="rId5" imgW="63468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514600"/>
                        <a:ext cx="1295400" cy="518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98800" y="3962400"/>
          <a:ext cx="1536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7" name="Equation" r:id="rId7" imgW="698400" imgH="190440" progId="Equation.3">
                  <p:embed/>
                </p:oleObj>
              </mc:Choice>
              <mc:Fallback>
                <p:oleObj name="Equation" r:id="rId7" imgW="69840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00" y="3962400"/>
                        <a:ext cx="15367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981200" y="4800600"/>
          <a:ext cx="402463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8" name="Equation" r:id="rId9" imgW="2450880" imgH="253800" progId="Equation.3">
                  <p:embed/>
                </p:oleObj>
              </mc:Choice>
              <mc:Fallback>
                <p:oleObj name="Equation" r:id="rId9" imgW="245088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800600"/>
                        <a:ext cx="402463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07820" y="6019800"/>
          <a:ext cx="456438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9" name="Equation" r:id="rId11" imgW="2654280" imgH="253800" progId="Equation.3">
                  <p:embed/>
                </p:oleObj>
              </mc:Choice>
              <mc:Fallback>
                <p:oleObj name="Equation" r:id="rId11" imgW="2654280" imgH="253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7820" y="6019800"/>
                        <a:ext cx="456438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47370"/>
            <a:ext cx="7806321" cy="415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DT General Complex Exponential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where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and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24201" y="1066800"/>
          <a:ext cx="1600199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6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1066800"/>
                        <a:ext cx="1600199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24200" y="2667000"/>
          <a:ext cx="2438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name="Equation" r:id="rId5" imgW="634680" imgH="253800" progId="Equation.3">
                  <p:embed/>
                </p:oleObj>
              </mc:Choice>
              <mc:Fallback>
                <p:oleObj name="Equation" r:id="rId5" imgW="63468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667000"/>
                        <a:ext cx="24384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14800" y="3879427"/>
          <a:ext cx="1447800" cy="51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Equation" r:id="rId7" imgW="571320" imgH="203040" progId="Equation.3">
                  <p:embed/>
                </p:oleObj>
              </mc:Choice>
              <mc:Fallback>
                <p:oleObj name="Equation" r:id="rId7" imgW="571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879427"/>
                        <a:ext cx="1447800" cy="5147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23999" y="5181600"/>
          <a:ext cx="5655469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9" name="Equation" r:id="rId9" imgW="3238200" imgH="253800" progId="Equation.3">
                  <p:embed/>
                </p:oleObj>
              </mc:Choice>
              <mc:Fallback>
                <p:oleObj name="Equation" r:id="rId9" imgW="323820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9" y="5181600"/>
                        <a:ext cx="5655469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01465"/>
            <a:ext cx="5562600" cy="450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0236"/>
            <a:ext cx="8763000" cy="642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395287"/>
            <a:ext cx="81819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442912"/>
            <a:ext cx="832485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6479"/>
            <a:ext cx="8991600" cy="677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426" y="152400"/>
            <a:ext cx="877837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2" y="676275"/>
            <a:ext cx="722947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723900"/>
            <a:ext cx="7086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757237"/>
            <a:ext cx="72771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6034"/>
            <a:ext cx="8686799" cy="652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12580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60" y="914400"/>
            <a:ext cx="859287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" y="152400"/>
            <a:ext cx="9163246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52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" y="219075"/>
            <a:ext cx="85629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381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" y="219075"/>
            <a:ext cx="85629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381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" y="219075"/>
            <a:ext cx="85629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619125"/>
            <a:ext cx="73342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57" y="533400"/>
            <a:ext cx="8889085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4" y="533400"/>
            <a:ext cx="9043113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624" y="609600"/>
            <a:ext cx="858275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371475"/>
            <a:ext cx="82105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properties</a:t>
            </a:r>
            <a:endParaRPr lang="en-US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214" y="1600200"/>
            <a:ext cx="820208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84" y="381000"/>
            <a:ext cx="896294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65" y="762000"/>
            <a:ext cx="8463341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072" y="533400"/>
            <a:ext cx="9015439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533400"/>
            <a:ext cx="862205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390525"/>
            <a:ext cx="823912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37" y="0"/>
            <a:ext cx="9005737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71475"/>
            <a:ext cx="82677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65" y="685800"/>
            <a:ext cx="87467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67" y="609600"/>
            <a:ext cx="888562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81000"/>
            <a:ext cx="8305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0050"/>
            <a:ext cx="82296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71475"/>
            <a:ext cx="82677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81" y="1066800"/>
            <a:ext cx="904089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38" y="609600"/>
            <a:ext cx="88455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7" y="371475"/>
            <a:ext cx="83534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404812"/>
            <a:ext cx="82105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0"/>
            <a:ext cx="8229600" cy="762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14350"/>
            <a:ext cx="81153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433387"/>
            <a:ext cx="823912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" y="419100"/>
            <a:ext cx="82391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" y="390525"/>
            <a:ext cx="825817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438150"/>
            <a:ext cx="81819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Reading assignment:</a:t>
            </a:r>
          </a:p>
          <a:p>
            <a:pPr>
              <a:buNone/>
            </a:pPr>
            <a:r>
              <a:rPr lang="en-US" dirty="0" smtClean="0"/>
              <a:t>Chapter 2: sections 2.1, 2.2, and 2.3 pp 97-114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" y="390525"/>
            <a:ext cx="820102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395287"/>
            <a:ext cx="81819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442912"/>
            <a:ext cx="832485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" y="438150"/>
            <a:ext cx="82581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7" y="371475"/>
            <a:ext cx="81248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3082</TotalTime>
  <Words>319</Words>
  <Application>Microsoft Office PowerPoint</Application>
  <PresentationFormat>On-screen Show (4:3)</PresentationFormat>
  <Paragraphs>60</Paragraphs>
  <Slides>188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188</vt:i4>
      </vt:variant>
    </vt:vector>
  </HeadingPairs>
  <TitlesOfParts>
    <vt:vector size="190" baseType="lpstr">
      <vt:lpstr>Office Theme</vt:lpstr>
      <vt:lpstr>Equation</vt:lpstr>
      <vt:lpstr>Signals and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Fourier Representations of Signals and Linear Time-Invariant Systems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FIU-CEC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Signals and Systems</dc:title>
  <dc:creator>andrian</dc:creator>
  <cp:lastModifiedBy>ctabon</cp:lastModifiedBy>
  <cp:revision>171</cp:revision>
  <dcterms:created xsi:type="dcterms:W3CDTF">2009-05-12T15:59:31Z</dcterms:created>
  <dcterms:modified xsi:type="dcterms:W3CDTF">2013-01-16T22:02:50Z</dcterms:modified>
</cp:coreProperties>
</file>